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7" r:id="rId3"/>
    <p:sldId id="258" r:id="rId4"/>
    <p:sldId id="259" r:id="rId5"/>
    <p:sldId id="260" r:id="rId6"/>
    <p:sldId id="261" r:id="rId7"/>
    <p:sldId id="270" r:id="rId8"/>
    <p:sldId id="263" r:id="rId9"/>
    <p:sldId id="264" r:id="rId10"/>
    <p:sldId id="265" r:id="rId11"/>
    <p:sldId id="266" r:id="rId12"/>
    <p:sldId id="272" r:id="rId13"/>
    <p:sldId id="273" r:id="rId14"/>
    <p:sldId id="274" r:id="rId15"/>
    <p:sldId id="267" r:id="rId16"/>
    <p:sldId id="275" r:id="rId17"/>
    <p:sldId id="278" r:id="rId18"/>
    <p:sldId id="276" r:id="rId19"/>
    <p:sldId id="262" r:id="rId20"/>
    <p:sldId id="269" r:id="rId21"/>
  </p:sldIdLst>
  <p:sldSz cx="9144000" cy="5715000" type="screen16x10"/>
  <p:notesSz cx="6858000" cy="9144000"/>
  <p:defaultText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0" autoAdjust="0"/>
    <p:restoredTop sz="94694"/>
  </p:normalViewPr>
  <p:slideViewPr>
    <p:cSldViewPr snapToGrid="0" snapToObjects="1">
      <p:cViewPr varScale="1">
        <p:scale>
          <a:sx n="99" d="100"/>
          <a:sy n="99" d="100"/>
        </p:scale>
        <p:origin x="437" y="8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6D9E2E-706D-5D45-8EA8-F0A21D0C5DBE}"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213655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D9E2E-706D-5D45-8EA8-F0A21D0C5DBE}"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48356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28867"/>
            <a:ext cx="222885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1" y="228867"/>
            <a:ext cx="653415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D9E2E-706D-5D45-8EA8-F0A21D0C5DBE}"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204613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D9E2E-706D-5D45-8EA8-F0A21D0C5DBE}"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37115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D9E2E-706D-5D45-8EA8-F0A21D0C5DBE}"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282511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333501"/>
            <a:ext cx="4381500" cy="377163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333501"/>
            <a:ext cx="4381500" cy="377163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6D9E2E-706D-5D45-8EA8-F0A21D0C5DBE}"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189004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1"/>
            <a:ext cx="4041775" cy="533136"/>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6D9E2E-706D-5D45-8EA8-F0A21D0C5DBE}"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122907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6D9E2E-706D-5D45-8EA8-F0A21D0C5DBE}"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144428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D9E2E-706D-5D45-8EA8-F0A21D0C5DBE}"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145564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27545"/>
            <a:ext cx="5111750" cy="4877594"/>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9"/>
            <a:ext cx="3008313" cy="3909219"/>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76D9E2E-706D-5D45-8EA8-F0A21D0C5DBE}"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330849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3"/>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76D9E2E-706D-5D45-8EA8-F0A21D0C5DBE}"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415413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77925" tIns="38963" rIns="77925" bIns="38963"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7925" tIns="38963" rIns="77925" bIns="38963" rtlCol="0" anchor="ctr"/>
          <a:lstStyle>
            <a:lvl1pPr algn="l">
              <a:defRPr sz="1000">
                <a:solidFill>
                  <a:schemeClr val="tx1">
                    <a:tint val="75000"/>
                  </a:schemeClr>
                </a:solidFill>
              </a:defRPr>
            </a:lvl1pPr>
          </a:lstStyle>
          <a:p>
            <a:fld id="{676D9E2E-706D-5D45-8EA8-F0A21D0C5DBE}" type="datetimeFigureOut">
              <a:rPr lang="en-US" smtClean="0"/>
              <a:t>8/19/2021</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7925" tIns="38963" rIns="77925" bIns="38963" rtlCol="0" anchor="ctr"/>
          <a:lstStyle>
            <a:lvl1pPr algn="r">
              <a:defRPr sz="1000">
                <a:solidFill>
                  <a:schemeClr val="tx1">
                    <a:tint val="75000"/>
                  </a:schemeClr>
                </a:solidFill>
              </a:defRPr>
            </a:lvl1pPr>
          </a:lstStyle>
          <a:p>
            <a:fld id="{0CD73B3D-1A05-CF44-A662-427A32DC147C}" type="slidenum">
              <a:rPr lang="en-US" smtClean="0"/>
              <a:t>‹#›</a:t>
            </a:fld>
            <a:endParaRPr lang="en-US"/>
          </a:p>
        </p:txBody>
      </p:sp>
    </p:spTree>
    <p:extLst>
      <p:ext uri="{BB962C8B-B14F-4D97-AF65-F5344CB8AC3E}">
        <p14:creationId xmlns:p14="http://schemas.microsoft.com/office/powerpoint/2010/main" val="23571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9626"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389626" rtl="0" eaLnBrk="1" latinLnBrk="0" hangingPunct="1">
        <a:spcBef>
          <a:spcPct val="20000"/>
        </a:spcBef>
        <a:buFont typeface="Arial"/>
        <a:buChar char="•"/>
        <a:defRPr sz="2700" kern="1200">
          <a:solidFill>
            <a:schemeClr val="tx1"/>
          </a:solidFill>
          <a:latin typeface="+mn-lt"/>
          <a:ea typeface="+mn-ea"/>
          <a:cs typeface="+mn-cs"/>
        </a:defRPr>
      </a:lvl1pPr>
      <a:lvl2pPr marL="633142" indent="-243516" algn="l" defTabSz="389626" rtl="0" eaLnBrk="1" latinLnBrk="0" hangingPunct="1">
        <a:spcBef>
          <a:spcPct val="20000"/>
        </a:spcBef>
        <a:buFont typeface="Arial"/>
        <a:buChar char="–"/>
        <a:defRPr sz="2400" kern="1200">
          <a:solidFill>
            <a:schemeClr val="tx1"/>
          </a:solidFill>
          <a:latin typeface="+mn-lt"/>
          <a:ea typeface="+mn-ea"/>
          <a:cs typeface="+mn-cs"/>
        </a:defRPr>
      </a:lvl2pPr>
      <a:lvl3pPr marL="974065" indent="-194813" algn="l" defTabSz="389626" rtl="0" eaLnBrk="1" latinLnBrk="0" hangingPunct="1">
        <a:spcBef>
          <a:spcPct val="20000"/>
        </a:spcBef>
        <a:buFont typeface="Arial"/>
        <a:buChar char="•"/>
        <a:defRPr sz="20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700" kern="1200">
          <a:solidFill>
            <a:schemeClr val="tx1"/>
          </a:solidFill>
          <a:latin typeface="+mn-lt"/>
          <a:ea typeface="+mn-ea"/>
          <a:cs typeface="+mn-cs"/>
        </a:defRPr>
      </a:lvl4pPr>
      <a:lvl5pPr marL="1753316" indent="-194813" algn="l" defTabSz="389626" rtl="0" eaLnBrk="1" latinLnBrk="0" hangingPunct="1">
        <a:spcBef>
          <a:spcPct val="20000"/>
        </a:spcBef>
        <a:buFont typeface="Arial"/>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dtic.gov.za/"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EMIAClaims@thedtic.gov.z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moagi@thedti.gov.za" TargetMode="External"/><Relationship Id="rId7" Type="http://schemas.openxmlformats.org/officeDocument/2006/relationships/hyperlink" Target="mailto:Nmashele@thedtic.gov.za" TargetMode="External"/><Relationship Id="rId2" Type="http://schemas.openxmlformats.org/officeDocument/2006/relationships/hyperlink" Target="mailto:jkoko@thedti.gov.za" TargetMode="External"/><Relationship Id="rId1" Type="http://schemas.openxmlformats.org/officeDocument/2006/relationships/slideLayout" Target="../slideLayouts/slideLayout5.xml"/><Relationship Id="rId6" Type="http://schemas.openxmlformats.org/officeDocument/2006/relationships/hyperlink" Target="mailto:vmakhele@thedtic.gov.za" TargetMode="External"/><Relationship Id="rId5" Type="http://schemas.openxmlformats.org/officeDocument/2006/relationships/hyperlink" Target="mailto:smaboane@thedtiC.gov.za" TargetMode="External"/><Relationship Id="rId4" Type="http://schemas.openxmlformats.org/officeDocument/2006/relationships/hyperlink" Target="mailto:cduplessis@thedti.gov.z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AC864-900A-BC4C-8315-BA41D9DF27B1}"/>
              </a:ext>
            </a:extLst>
          </p:cNvPr>
          <p:cNvSpPr txBox="1"/>
          <p:nvPr/>
        </p:nvSpPr>
        <p:spPr>
          <a:xfrm>
            <a:off x="533400" y="644208"/>
            <a:ext cx="8147050" cy="1200329"/>
          </a:xfrm>
          <a:prstGeom prst="rect">
            <a:avLst/>
          </a:prstGeom>
          <a:noFill/>
        </p:spPr>
        <p:txBody>
          <a:bodyPr>
            <a:spAutoFit/>
          </a:bodyPr>
          <a:lstStyle/>
          <a:p>
            <a:pPr algn="r">
              <a:defRPr/>
            </a:pPr>
            <a:r>
              <a:rPr lang="en-US" sz="3600" b="1" dirty="0" smtClean="0">
                <a:solidFill>
                  <a:schemeClr val="accent6">
                    <a:lumMod val="75000"/>
                  </a:schemeClr>
                </a:solidFill>
                <a:latin typeface="Arial"/>
                <a:ea typeface="ＭＳ Ｐゴシック" charset="0"/>
                <a:cs typeface="Arial"/>
              </a:rPr>
              <a:t>EXPORT MARKETING &amp; INVESTMENT ASSISTANCE (EMIA)</a:t>
            </a:r>
            <a:endParaRPr lang="en-US" sz="3600" b="1" dirty="0">
              <a:solidFill>
                <a:schemeClr val="accent6">
                  <a:lumMod val="75000"/>
                </a:schemeClr>
              </a:solidFill>
              <a:latin typeface="Arial"/>
              <a:cs typeface="Arial"/>
            </a:endParaRPr>
          </a:p>
        </p:txBody>
      </p:sp>
      <p:sp>
        <p:nvSpPr>
          <p:cNvPr id="3" name="Title 2"/>
          <p:cNvSpPr>
            <a:spLocks noGrp="1"/>
          </p:cNvSpPr>
          <p:nvPr>
            <p:ph type="ctrTitle"/>
          </p:nvPr>
        </p:nvSpPr>
        <p:spPr/>
        <p:txBody>
          <a:bodyPr/>
          <a:lstStyle/>
          <a:p>
            <a:r>
              <a:rPr lang="en-US" dirty="0" smtClean="0"/>
              <a:t>Export Awareness Workshop</a:t>
            </a:r>
            <a:br>
              <a:rPr lang="en-US" dirty="0" smtClean="0"/>
            </a:br>
            <a:endParaRPr lang="en-ZA" dirty="0"/>
          </a:p>
        </p:txBody>
      </p:sp>
      <p:sp>
        <p:nvSpPr>
          <p:cNvPr id="4" name="Subtitle 3"/>
          <p:cNvSpPr>
            <a:spLocks noGrp="1"/>
          </p:cNvSpPr>
          <p:nvPr>
            <p:ph type="subTitle" idx="1"/>
          </p:nvPr>
        </p:nvSpPr>
        <p:spPr>
          <a:xfrm>
            <a:off x="1371600" y="2331720"/>
            <a:ext cx="6400800" cy="2367280"/>
          </a:xfrm>
        </p:spPr>
        <p:txBody>
          <a:bodyPr/>
          <a:lstStyle/>
          <a:p>
            <a:r>
              <a:rPr lang="en-US" b="1" dirty="0" smtClean="0">
                <a:solidFill>
                  <a:schemeClr val="accent6">
                    <a:lumMod val="75000"/>
                  </a:schemeClr>
                </a:solidFill>
              </a:rPr>
              <a:t>Presented By </a:t>
            </a:r>
          </a:p>
          <a:p>
            <a:r>
              <a:rPr lang="en-US" b="1" smtClean="0">
                <a:solidFill>
                  <a:schemeClr val="accent6">
                    <a:lumMod val="75000"/>
                  </a:schemeClr>
                </a:solidFill>
              </a:rPr>
              <a:t>Mamahlo Letsoalo </a:t>
            </a:r>
          </a:p>
          <a:p>
            <a:r>
              <a:rPr lang="en-US" b="1" dirty="0" smtClean="0">
                <a:solidFill>
                  <a:schemeClr val="accent6">
                    <a:lumMod val="75000"/>
                  </a:schemeClr>
                </a:solidFill>
              </a:rPr>
              <a:t>Nxalati </a:t>
            </a:r>
            <a:r>
              <a:rPr lang="en-US" b="1" dirty="0" smtClean="0">
                <a:solidFill>
                  <a:schemeClr val="accent6">
                    <a:lumMod val="75000"/>
                  </a:schemeClr>
                </a:solidFill>
              </a:rPr>
              <a:t>Mashele</a:t>
            </a:r>
            <a:endParaRPr lang="en-ZA" b="1" dirty="0">
              <a:solidFill>
                <a:schemeClr val="accent6">
                  <a:lumMod val="75000"/>
                </a:schemeClr>
              </a:solidFill>
            </a:endParaRPr>
          </a:p>
        </p:txBody>
      </p:sp>
    </p:spTree>
    <p:extLst>
      <p:ext uri="{BB962C8B-B14F-4D97-AF65-F5344CB8AC3E}">
        <p14:creationId xmlns:p14="http://schemas.microsoft.com/office/powerpoint/2010/main" val="3977436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137160" y="163285"/>
            <a:ext cx="8229600" cy="952500"/>
          </a:xfrm>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SUPPORTING</a:t>
            </a:r>
            <a:r>
              <a:rPr lang="en-US" b="1" dirty="0" smtClean="0">
                <a:solidFill>
                  <a:schemeClr val="bg1"/>
                </a:solidFill>
                <a:latin typeface="Arial"/>
                <a:cs typeface="Arial"/>
              </a:rPr>
              <a:t> DOCUMENTATION</a:t>
            </a:r>
            <a:endParaRPr lang="en-US" sz="31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fontScale="85000" lnSpcReduction="20000"/>
          </a:bodyPr>
          <a:lstStyle/>
          <a:p>
            <a:pPr lvl="1">
              <a:lnSpc>
                <a:spcPct val="150000"/>
              </a:lnSpc>
              <a:buFont typeface="Wingdings" pitchFamily="2" charset="2"/>
              <a:buChar char="v"/>
            </a:pPr>
            <a:r>
              <a:rPr lang="en-ZA" sz="1600" dirty="0" smtClean="0">
                <a:solidFill>
                  <a:srgbClr val="000000"/>
                </a:solidFill>
                <a:latin typeface="Arial"/>
              </a:rPr>
              <a:t>National Pavilions or Group Mission Application forms which are available from the </a:t>
            </a:r>
            <a:r>
              <a:rPr lang="en-ZA" sz="1600" b="1" dirty="0" err="1" smtClean="0">
                <a:solidFill>
                  <a:srgbClr val="000000"/>
                </a:solidFill>
                <a:latin typeface="Arial"/>
              </a:rPr>
              <a:t>the</a:t>
            </a:r>
            <a:r>
              <a:rPr lang="en-ZA" sz="1600" b="1" dirty="0" smtClean="0">
                <a:solidFill>
                  <a:srgbClr val="000000"/>
                </a:solidFill>
                <a:latin typeface="Arial"/>
              </a:rPr>
              <a:t> dtic </a:t>
            </a:r>
            <a:r>
              <a:rPr lang="en-ZA" sz="1600" dirty="0" smtClean="0">
                <a:solidFill>
                  <a:srgbClr val="000000"/>
                </a:solidFill>
                <a:latin typeface="Arial"/>
              </a:rPr>
              <a:t>website: </a:t>
            </a:r>
            <a:r>
              <a:rPr lang="en-ZA" sz="1600" dirty="0" smtClean="0">
                <a:solidFill>
                  <a:srgbClr val="000000"/>
                </a:solidFill>
                <a:latin typeface="Arial"/>
                <a:hlinkClick r:id="rId3"/>
              </a:rPr>
              <a:t>www.thedtic.gov.za</a:t>
            </a:r>
            <a:endParaRPr lang="en-ZA" sz="1600" dirty="0" smtClean="0">
              <a:solidFill>
                <a:srgbClr val="000000"/>
              </a:solidFill>
              <a:latin typeface="Arial"/>
            </a:endParaRPr>
          </a:p>
          <a:p>
            <a:pPr lvl="1">
              <a:lnSpc>
                <a:spcPct val="150000"/>
              </a:lnSpc>
              <a:buFont typeface="Wingdings" pitchFamily="2" charset="2"/>
              <a:buChar char="v"/>
            </a:pPr>
            <a:r>
              <a:rPr lang="en-ZA" sz="1600" dirty="0" smtClean="0">
                <a:solidFill>
                  <a:srgbClr val="000000"/>
                </a:solidFill>
                <a:latin typeface="Arial"/>
              </a:rPr>
              <a:t>Copy </a:t>
            </a:r>
            <a:r>
              <a:rPr lang="en-ZA" sz="1600" dirty="0">
                <a:solidFill>
                  <a:srgbClr val="000000"/>
                </a:solidFill>
                <a:latin typeface="Arial"/>
              </a:rPr>
              <a:t>of </a:t>
            </a:r>
            <a:r>
              <a:rPr lang="en-ZA" sz="1600" dirty="0" smtClean="0">
                <a:solidFill>
                  <a:srgbClr val="000000"/>
                </a:solidFill>
                <a:latin typeface="Arial"/>
              </a:rPr>
              <a:t>the company </a:t>
            </a:r>
            <a:r>
              <a:rPr lang="en-ZA" sz="1600" dirty="0">
                <a:solidFill>
                  <a:srgbClr val="000000"/>
                </a:solidFill>
                <a:latin typeface="Arial"/>
              </a:rPr>
              <a:t>registration documents </a:t>
            </a:r>
            <a:r>
              <a:rPr lang="en-ZA" sz="1600" dirty="0" smtClean="0">
                <a:solidFill>
                  <a:srgbClr val="000000"/>
                </a:solidFill>
                <a:latin typeface="Arial"/>
              </a:rPr>
              <a:t>( CIPC)</a:t>
            </a:r>
            <a:endParaRPr lang="en-ZA" sz="1600" dirty="0">
              <a:solidFill>
                <a:srgbClr val="000000"/>
              </a:solidFill>
              <a:latin typeface="Arial"/>
            </a:endParaRPr>
          </a:p>
          <a:p>
            <a:pPr lvl="1">
              <a:lnSpc>
                <a:spcPct val="150000"/>
              </a:lnSpc>
              <a:buFont typeface="Wingdings" pitchFamily="2" charset="2"/>
              <a:buChar char="v"/>
            </a:pPr>
            <a:r>
              <a:rPr lang="en-ZA" sz="1600" dirty="0">
                <a:solidFill>
                  <a:srgbClr val="000000"/>
                </a:solidFill>
                <a:latin typeface="Arial"/>
              </a:rPr>
              <a:t>Colour </a:t>
            </a:r>
            <a:r>
              <a:rPr lang="en-ZA" sz="1600" dirty="0" smtClean="0">
                <a:solidFill>
                  <a:srgbClr val="000000"/>
                </a:solidFill>
                <a:latin typeface="Arial"/>
              </a:rPr>
              <a:t>brochure of the company’s products</a:t>
            </a:r>
            <a:endParaRPr lang="en-ZA" sz="1600" dirty="0">
              <a:solidFill>
                <a:srgbClr val="000000"/>
              </a:solidFill>
              <a:latin typeface="Arial"/>
            </a:endParaRPr>
          </a:p>
          <a:p>
            <a:pPr lvl="1">
              <a:lnSpc>
                <a:spcPct val="150000"/>
              </a:lnSpc>
              <a:buFont typeface="Wingdings" pitchFamily="2" charset="2"/>
              <a:buChar char="v"/>
            </a:pPr>
            <a:r>
              <a:rPr lang="en-ZA" sz="1600" dirty="0" smtClean="0">
                <a:solidFill>
                  <a:srgbClr val="000000"/>
                </a:solidFill>
                <a:latin typeface="Arial"/>
              </a:rPr>
              <a:t>Digital Images  ( </a:t>
            </a:r>
            <a:r>
              <a:rPr lang="en-ZA" sz="1600" dirty="0">
                <a:solidFill>
                  <a:srgbClr val="000000"/>
                </a:solidFill>
                <a:latin typeface="Arial"/>
              </a:rPr>
              <a:t>for branding)</a:t>
            </a:r>
          </a:p>
          <a:p>
            <a:pPr lvl="1">
              <a:lnSpc>
                <a:spcPct val="150000"/>
              </a:lnSpc>
              <a:buFont typeface="Wingdings" pitchFamily="2" charset="2"/>
              <a:buChar char="v"/>
            </a:pPr>
            <a:r>
              <a:rPr lang="en-ZA" sz="1600" dirty="0">
                <a:solidFill>
                  <a:srgbClr val="000000"/>
                </a:solidFill>
                <a:latin typeface="Arial"/>
              </a:rPr>
              <a:t>Copy of audited financial statements/letter from the accounting officer confirming </a:t>
            </a:r>
            <a:r>
              <a:rPr lang="en-ZA" sz="1600" dirty="0" smtClean="0">
                <a:solidFill>
                  <a:srgbClr val="000000"/>
                </a:solidFill>
                <a:latin typeface="Arial"/>
              </a:rPr>
              <a:t>the Assets, Liabilities, Turnover and number </a:t>
            </a:r>
            <a:r>
              <a:rPr lang="en-ZA" sz="1600" dirty="0">
                <a:solidFill>
                  <a:srgbClr val="000000"/>
                </a:solidFill>
                <a:latin typeface="Arial"/>
              </a:rPr>
              <a:t>of </a:t>
            </a:r>
            <a:r>
              <a:rPr lang="en-ZA" sz="1600" dirty="0" smtClean="0">
                <a:solidFill>
                  <a:srgbClr val="000000"/>
                </a:solidFill>
                <a:latin typeface="Arial"/>
              </a:rPr>
              <a:t>employees</a:t>
            </a:r>
            <a:endParaRPr lang="en-ZA" sz="1600" dirty="0">
              <a:solidFill>
                <a:srgbClr val="000000"/>
              </a:solidFill>
              <a:latin typeface="Arial"/>
            </a:endParaRPr>
          </a:p>
          <a:p>
            <a:pPr lvl="1">
              <a:lnSpc>
                <a:spcPct val="150000"/>
              </a:lnSpc>
              <a:buFont typeface="Wingdings" pitchFamily="2" charset="2"/>
              <a:buChar char="v"/>
            </a:pPr>
            <a:r>
              <a:rPr lang="en-ZA" sz="1600" dirty="0">
                <a:solidFill>
                  <a:srgbClr val="000000"/>
                </a:solidFill>
                <a:latin typeface="Arial"/>
              </a:rPr>
              <a:t>Copy of export registration certificate ( from SARS customs office)</a:t>
            </a:r>
          </a:p>
          <a:p>
            <a:pPr lvl="1">
              <a:lnSpc>
                <a:spcPct val="150000"/>
              </a:lnSpc>
              <a:buFont typeface="Wingdings" pitchFamily="2" charset="2"/>
              <a:buChar char="v"/>
            </a:pPr>
            <a:r>
              <a:rPr lang="en-ZA" sz="1600" dirty="0">
                <a:solidFill>
                  <a:srgbClr val="000000"/>
                </a:solidFill>
                <a:latin typeface="Arial"/>
              </a:rPr>
              <a:t>Copy of a </a:t>
            </a:r>
            <a:r>
              <a:rPr lang="en-ZA" sz="1600" dirty="0" smtClean="0">
                <a:solidFill>
                  <a:srgbClr val="000000"/>
                </a:solidFill>
                <a:latin typeface="Arial"/>
              </a:rPr>
              <a:t>passport </a:t>
            </a:r>
            <a:endParaRPr lang="en-ZA" sz="1600" dirty="0">
              <a:solidFill>
                <a:srgbClr val="000000"/>
              </a:solidFill>
              <a:latin typeface="Arial"/>
            </a:endParaRPr>
          </a:p>
          <a:p>
            <a:pPr lvl="1">
              <a:lnSpc>
                <a:spcPct val="150000"/>
              </a:lnSpc>
              <a:buFont typeface="Wingdings" pitchFamily="2" charset="2"/>
              <a:buChar char="v"/>
            </a:pPr>
            <a:r>
              <a:rPr lang="en-ZA" sz="1600" dirty="0">
                <a:solidFill>
                  <a:srgbClr val="000000"/>
                </a:solidFill>
                <a:latin typeface="Arial"/>
              </a:rPr>
              <a:t>Valid </a:t>
            </a:r>
            <a:r>
              <a:rPr lang="en-ZA" sz="1600" dirty="0" smtClean="0">
                <a:solidFill>
                  <a:srgbClr val="000000"/>
                </a:solidFill>
                <a:latin typeface="Arial"/>
              </a:rPr>
              <a:t>SARS Compliance Pin</a:t>
            </a:r>
          </a:p>
          <a:p>
            <a:pPr lvl="1">
              <a:lnSpc>
                <a:spcPct val="150000"/>
              </a:lnSpc>
              <a:buFont typeface="Wingdings" pitchFamily="2" charset="2"/>
              <a:buChar char="v"/>
            </a:pPr>
            <a:r>
              <a:rPr lang="en-US" sz="1600" dirty="0" smtClean="0">
                <a:solidFill>
                  <a:srgbClr val="000000"/>
                </a:solidFill>
                <a:latin typeface="Arial"/>
              </a:rPr>
              <a:t>BEE Certificate</a:t>
            </a:r>
            <a:endParaRPr lang="en-ZA" sz="1600" dirty="0">
              <a:solidFill>
                <a:srgbClr val="000000"/>
              </a:solidFill>
              <a:latin typeface="Arial"/>
            </a:endParaRPr>
          </a:p>
        </p:txBody>
      </p:sp>
    </p:spTree>
    <p:extLst>
      <p:ext uri="{BB962C8B-B14F-4D97-AF65-F5344CB8AC3E}">
        <p14:creationId xmlns:p14="http://schemas.microsoft.com/office/powerpoint/2010/main" val="3826520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137160" y="163285"/>
            <a:ext cx="8229600" cy="952500"/>
          </a:xfrm>
          <a:solidFill>
            <a:schemeClr val="accent6">
              <a:lumMod val="75000"/>
            </a:schemeClr>
          </a:solidFill>
        </p:spPr>
        <p:txBody>
          <a:bodyPr rtlCol="0">
            <a:normAutofit/>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FINANCIAL ASSISTANCE</a:t>
            </a:r>
            <a:endParaRPr lang="en-US" sz="31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a:bodyPr>
          <a:lstStyle/>
          <a:p>
            <a:pPr marL="0" lvl="0" indent="0">
              <a:lnSpc>
                <a:spcPct val="150000"/>
              </a:lnSpc>
              <a:buNone/>
            </a:pPr>
            <a:r>
              <a:rPr lang="en-GB" sz="1600" dirty="0">
                <a:solidFill>
                  <a:srgbClr val="000000"/>
                </a:solidFill>
                <a:latin typeface="Arial"/>
              </a:rPr>
              <a:t>Export Marketing and Investment Assistance will cover the  costs towards the following:</a:t>
            </a:r>
          </a:p>
          <a:p>
            <a:pPr marL="285750" lvl="0" indent="-285750">
              <a:lnSpc>
                <a:spcPct val="150000"/>
              </a:lnSpc>
              <a:buFont typeface="Arial" pitchFamily="34" charset="0"/>
              <a:buChar char="•"/>
            </a:pPr>
            <a:r>
              <a:rPr lang="en-GB" sz="1600" dirty="0" smtClean="0">
                <a:solidFill>
                  <a:srgbClr val="000000"/>
                </a:solidFill>
                <a:latin typeface="Arial"/>
              </a:rPr>
              <a:t>Local and International Travel </a:t>
            </a:r>
            <a:r>
              <a:rPr lang="en-GB" sz="1600" dirty="0">
                <a:solidFill>
                  <a:srgbClr val="000000"/>
                </a:solidFill>
                <a:latin typeface="Arial"/>
              </a:rPr>
              <a:t>costs ( airfare) (economy class)</a:t>
            </a:r>
          </a:p>
          <a:p>
            <a:pPr marL="285750" lvl="0" indent="-285750">
              <a:lnSpc>
                <a:spcPct val="150000"/>
              </a:lnSpc>
              <a:buFont typeface="Arial" pitchFamily="34" charset="0"/>
              <a:buChar char="•"/>
            </a:pPr>
            <a:r>
              <a:rPr lang="en-GB" sz="1600" dirty="0" smtClean="0">
                <a:solidFill>
                  <a:srgbClr val="000000"/>
                </a:solidFill>
                <a:latin typeface="Arial"/>
              </a:rPr>
              <a:t>Hotel Accommodation (Subsistence </a:t>
            </a:r>
            <a:r>
              <a:rPr lang="en-GB" sz="1600" dirty="0">
                <a:solidFill>
                  <a:srgbClr val="000000"/>
                </a:solidFill>
                <a:latin typeface="Arial"/>
              </a:rPr>
              <a:t>allowance)</a:t>
            </a:r>
          </a:p>
          <a:p>
            <a:pPr marL="285750" lvl="0" indent="-285750">
              <a:lnSpc>
                <a:spcPct val="150000"/>
              </a:lnSpc>
              <a:buFont typeface="Arial" pitchFamily="34" charset="0"/>
              <a:buChar char="•"/>
            </a:pPr>
            <a:r>
              <a:rPr lang="en-GB" sz="1600" dirty="0">
                <a:solidFill>
                  <a:srgbClr val="000000"/>
                </a:solidFill>
                <a:latin typeface="Arial"/>
              </a:rPr>
              <a:t>Transportation of Exhibition materials ( Freight Forwarding and clearing services)</a:t>
            </a:r>
          </a:p>
          <a:p>
            <a:pPr marL="285750" lvl="0" indent="-285750">
              <a:lnSpc>
                <a:spcPct val="150000"/>
              </a:lnSpc>
              <a:buFont typeface="Arial" pitchFamily="34" charset="0"/>
              <a:buChar char="•"/>
            </a:pPr>
            <a:r>
              <a:rPr lang="en-GB" sz="1600" dirty="0">
                <a:solidFill>
                  <a:srgbClr val="000000"/>
                </a:solidFill>
                <a:latin typeface="Arial"/>
              </a:rPr>
              <a:t>Exhibition costs relating to stand rental, design and set-up costs </a:t>
            </a:r>
            <a:r>
              <a:rPr lang="en-GB" sz="1600" dirty="0" smtClean="0">
                <a:solidFill>
                  <a:srgbClr val="000000"/>
                </a:solidFill>
                <a:latin typeface="Arial"/>
              </a:rPr>
              <a:t>for physical/ hybrid and virtual events</a:t>
            </a:r>
          </a:p>
        </p:txBody>
      </p:sp>
    </p:spTree>
    <p:extLst>
      <p:ext uri="{BB962C8B-B14F-4D97-AF65-F5344CB8AC3E}">
        <p14:creationId xmlns:p14="http://schemas.microsoft.com/office/powerpoint/2010/main" val="563154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333501"/>
            <a:ext cx="4381500" cy="4276996"/>
          </a:xfrm>
        </p:spPr>
        <p:txBody>
          <a:bodyPr>
            <a:normAutofit fontScale="85000" lnSpcReduction="20000"/>
          </a:bodyPr>
          <a:lstStyle/>
          <a:p>
            <a:pPr marL="0" indent="0">
              <a:buNone/>
            </a:pPr>
            <a:r>
              <a:rPr lang="en-US" sz="2000" b="1" dirty="0" smtClean="0">
                <a:latin typeface="Arial" panose="020B0604020202020204" pitchFamily="34" charset="0"/>
                <a:cs typeface="Arial" panose="020B0604020202020204" pitchFamily="34" charset="0"/>
              </a:rPr>
              <a:t>International</a:t>
            </a:r>
            <a:r>
              <a:rPr lang="en-US" sz="2000" b="1" dirty="0" smtClean="0"/>
              <a:t> Travel Costs</a:t>
            </a:r>
            <a:endParaRPr lang="en-US" sz="2000" b="1" dirty="0"/>
          </a:p>
          <a:p>
            <a:r>
              <a:rPr lang="en-US" sz="2000" dirty="0" smtClean="0"/>
              <a:t>SMMEs ( include BOE, WWOE,BWOE)</a:t>
            </a:r>
          </a:p>
          <a:p>
            <a:r>
              <a:rPr lang="en-US" sz="2000" dirty="0" smtClean="0"/>
              <a:t>Other sized </a:t>
            </a:r>
            <a:r>
              <a:rPr lang="en-US" sz="2000" dirty="0" err="1" smtClean="0"/>
              <a:t>Co’s</a:t>
            </a:r>
            <a:r>
              <a:rPr lang="en-US" sz="2000" dirty="0" smtClean="0"/>
              <a:t> </a:t>
            </a:r>
          </a:p>
          <a:p>
            <a:endParaRPr lang="en-US" sz="2000" b="1" dirty="0"/>
          </a:p>
          <a:p>
            <a:pPr marL="0" indent="0">
              <a:buNone/>
            </a:pPr>
            <a:r>
              <a:rPr lang="en-US" sz="2000" b="1" dirty="0" smtClean="0"/>
              <a:t>Hotel Accommodation</a:t>
            </a:r>
          </a:p>
          <a:p>
            <a:r>
              <a:rPr lang="en-US" sz="2000" dirty="0"/>
              <a:t>SMMEs ( include BOE, WWOE,BWOE)</a:t>
            </a:r>
          </a:p>
          <a:p>
            <a:r>
              <a:rPr lang="en-US" sz="2000" dirty="0"/>
              <a:t>Other sized </a:t>
            </a:r>
            <a:r>
              <a:rPr lang="en-US" sz="2000" dirty="0" err="1"/>
              <a:t>Co’s</a:t>
            </a:r>
            <a:r>
              <a:rPr lang="en-US" sz="2000" dirty="0"/>
              <a:t> </a:t>
            </a:r>
          </a:p>
          <a:p>
            <a:pPr marL="0" indent="0">
              <a:buNone/>
            </a:pPr>
            <a:endParaRPr lang="en-US" sz="2000" b="1" dirty="0" smtClean="0"/>
          </a:p>
          <a:p>
            <a:pPr marL="0" indent="0">
              <a:buNone/>
            </a:pPr>
            <a:r>
              <a:rPr lang="en-US" sz="2000" b="1" dirty="0" smtClean="0"/>
              <a:t>Exhibition costs (Physical/Virtual)</a:t>
            </a:r>
          </a:p>
          <a:p>
            <a:r>
              <a:rPr lang="en-US" sz="2000" dirty="0"/>
              <a:t>SMMEs ( include BOE, WWOE,BWOE)</a:t>
            </a:r>
          </a:p>
          <a:p>
            <a:r>
              <a:rPr lang="en-US" sz="2000" dirty="0"/>
              <a:t>Other sized </a:t>
            </a:r>
            <a:r>
              <a:rPr lang="en-US" sz="2000" dirty="0" err="1"/>
              <a:t>Co’s</a:t>
            </a:r>
            <a:r>
              <a:rPr lang="en-US" sz="2000" dirty="0"/>
              <a:t> </a:t>
            </a:r>
          </a:p>
          <a:p>
            <a:pPr marL="0" indent="0">
              <a:buNone/>
            </a:pPr>
            <a:endParaRPr lang="en-US" sz="2000" b="1" dirty="0"/>
          </a:p>
          <a:p>
            <a:pPr marL="0" indent="0">
              <a:buNone/>
            </a:pPr>
            <a:r>
              <a:rPr lang="en-US" sz="2000" b="1" dirty="0" smtClean="0"/>
              <a:t>Freight Forwarding and Clearing Services</a:t>
            </a:r>
          </a:p>
          <a:p>
            <a:r>
              <a:rPr lang="en-US" sz="2000" dirty="0"/>
              <a:t>SMMEs ( include BOE, WWOE,BWOE)</a:t>
            </a:r>
          </a:p>
          <a:p>
            <a:r>
              <a:rPr lang="en-US" sz="2000" dirty="0"/>
              <a:t>Other sized </a:t>
            </a:r>
            <a:r>
              <a:rPr lang="en-US" sz="2000" dirty="0" err="1"/>
              <a:t>Co’s</a:t>
            </a:r>
            <a:r>
              <a:rPr lang="en-US" sz="2000" dirty="0"/>
              <a:t> </a:t>
            </a:r>
          </a:p>
          <a:p>
            <a:pPr marL="0" indent="0">
              <a:buNone/>
            </a:pPr>
            <a:endParaRPr lang="en-ZA" sz="2000" b="1" dirty="0"/>
          </a:p>
        </p:txBody>
      </p:sp>
      <p:sp>
        <p:nvSpPr>
          <p:cNvPr id="4" name="Content Placeholder 3"/>
          <p:cNvSpPr>
            <a:spLocks noGrp="1"/>
          </p:cNvSpPr>
          <p:nvPr>
            <p:ph sz="half" idx="2"/>
          </p:nvPr>
        </p:nvSpPr>
        <p:spPr>
          <a:xfrm>
            <a:off x="5029200" y="1404257"/>
            <a:ext cx="3827417" cy="3700880"/>
          </a:xfrm>
        </p:spPr>
        <p:txBody>
          <a:bodyPr>
            <a:normAutofit fontScale="85000" lnSpcReduction="20000"/>
          </a:bodyPr>
          <a:lstStyle/>
          <a:p>
            <a:r>
              <a:rPr lang="en-US" sz="1800" dirty="0" smtClean="0">
                <a:latin typeface="Arial" panose="020B0604020202020204" pitchFamily="34" charset="0"/>
                <a:cs typeface="Arial" panose="020B0604020202020204" pitchFamily="34" charset="0"/>
              </a:rPr>
              <a:t>100% of the total cost to a maximum of R20,000.00</a:t>
            </a:r>
          </a:p>
          <a:p>
            <a:r>
              <a:rPr lang="en-US" sz="1800" dirty="0" smtClean="0">
                <a:latin typeface="Arial" panose="020B0604020202020204" pitchFamily="34" charset="0"/>
                <a:cs typeface="Arial" panose="020B0604020202020204" pitchFamily="34" charset="0"/>
              </a:rPr>
              <a:t>No benefits</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R3,500.00 per day</a:t>
            </a:r>
          </a:p>
          <a:p>
            <a:r>
              <a:rPr lang="en-US" sz="1800" dirty="0" smtClean="0">
                <a:latin typeface="Arial" panose="020B0604020202020204" pitchFamily="34" charset="0"/>
                <a:cs typeface="Arial" panose="020B0604020202020204" pitchFamily="34" charset="0"/>
              </a:rPr>
              <a:t>No Benefits</a:t>
            </a: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100% of the total cost</a:t>
            </a: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100% of the total cost</a:t>
            </a:r>
            <a:endParaRPr lang="en-ZA" sz="1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1F85BD9-3D16-5B43-B3F8-489EC1C2CBC5}"/>
              </a:ext>
            </a:extLst>
          </p:cNvPr>
          <p:cNvSpPr>
            <a:spLocks noGrp="1"/>
          </p:cNvSpPr>
          <p:nvPr>
            <p:ph type="title"/>
          </p:nvPr>
        </p:nvSpPr>
        <p:spPr>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FINANCIAL</a:t>
            </a:r>
            <a:r>
              <a:rPr lang="en-US" b="1" dirty="0" smtClean="0">
                <a:solidFill>
                  <a:schemeClr val="bg1"/>
                </a:solidFill>
                <a:latin typeface="Arial"/>
                <a:cs typeface="Arial"/>
              </a:rPr>
              <a:t> Benefits – Pavilions (Inter)</a:t>
            </a:r>
            <a:endParaRPr lang="en-US" sz="3100" b="1" baseline="30000" dirty="0">
              <a:solidFill>
                <a:schemeClr val="bg1"/>
              </a:solidFill>
              <a:latin typeface="Arial"/>
              <a:cs typeface="Arial"/>
            </a:endParaRPr>
          </a:p>
        </p:txBody>
      </p:sp>
    </p:spTree>
    <p:extLst>
      <p:ext uri="{BB962C8B-B14F-4D97-AF65-F5344CB8AC3E}">
        <p14:creationId xmlns:p14="http://schemas.microsoft.com/office/powerpoint/2010/main" val="149277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333501"/>
            <a:ext cx="4381500" cy="4276996"/>
          </a:xfrm>
        </p:spPr>
        <p:txBody>
          <a:bodyPr>
            <a:normAutofit fontScale="85000" lnSpcReduction="20000"/>
          </a:bodyPr>
          <a:lstStyle/>
          <a:p>
            <a:pPr marL="0" indent="0">
              <a:buNone/>
            </a:pPr>
            <a:r>
              <a:rPr lang="en-US" sz="2000" b="1" dirty="0" smtClean="0">
                <a:latin typeface="Arial" panose="020B0604020202020204" pitchFamily="34" charset="0"/>
                <a:cs typeface="Arial" panose="020B0604020202020204" pitchFamily="34" charset="0"/>
              </a:rPr>
              <a:t>International</a:t>
            </a:r>
            <a:r>
              <a:rPr lang="en-US" sz="2000" b="1" dirty="0" smtClean="0"/>
              <a:t> Travel Costs</a:t>
            </a:r>
            <a:endParaRPr lang="en-US" sz="2000" b="1" dirty="0"/>
          </a:p>
          <a:p>
            <a:r>
              <a:rPr lang="en-US" sz="2000" dirty="0" smtClean="0"/>
              <a:t>SMMEs ( include BOE, WWOE,BWOE)</a:t>
            </a:r>
          </a:p>
          <a:p>
            <a:r>
              <a:rPr lang="en-US" sz="2000" dirty="0" smtClean="0"/>
              <a:t>Other sized </a:t>
            </a:r>
            <a:r>
              <a:rPr lang="en-US" sz="2000" dirty="0" err="1" smtClean="0"/>
              <a:t>Co’s</a:t>
            </a:r>
            <a:r>
              <a:rPr lang="en-US" sz="2000" dirty="0" smtClean="0"/>
              <a:t> </a:t>
            </a:r>
          </a:p>
          <a:p>
            <a:endParaRPr lang="en-US" sz="2000" b="1" dirty="0"/>
          </a:p>
          <a:p>
            <a:pPr marL="0" indent="0">
              <a:buNone/>
            </a:pPr>
            <a:r>
              <a:rPr lang="en-US" sz="2000" b="1" dirty="0" smtClean="0"/>
              <a:t>Hotel Accommodation</a:t>
            </a:r>
          </a:p>
          <a:p>
            <a:r>
              <a:rPr lang="en-US" sz="2000" dirty="0"/>
              <a:t>SMMEs ( include BOE, WWOE,BWOE)</a:t>
            </a:r>
          </a:p>
          <a:p>
            <a:r>
              <a:rPr lang="en-US" sz="2000" dirty="0"/>
              <a:t>Other sized </a:t>
            </a:r>
            <a:r>
              <a:rPr lang="en-US" sz="2000" dirty="0" err="1"/>
              <a:t>Co’s</a:t>
            </a:r>
            <a:r>
              <a:rPr lang="en-US" sz="2000" dirty="0"/>
              <a:t> </a:t>
            </a:r>
          </a:p>
          <a:p>
            <a:pPr marL="0" indent="0">
              <a:buNone/>
            </a:pPr>
            <a:endParaRPr lang="en-US" sz="2000" b="1" dirty="0" smtClean="0"/>
          </a:p>
          <a:p>
            <a:pPr marL="0" indent="0">
              <a:buNone/>
            </a:pPr>
            <a:r>
              <a:rPr lang="en-US" sz="2000" b="1" dirty="0" smtClean="0"/>
              <a:t>Exhibition costs (Physical/Virtual)</a:t>
            </a:r>
          </a:p>
          <a:p>
            <a:r>
              <a:rPr lang="en-US" sz="2000" dirty="0"/>
              <a:t>SMMEs ( include BOE, WWOE,BWOE)</a:t>
            </a:r>
          </a:p>
          <a:p>
            <a:r>
              <a:rPr lang="en-US" sz="2000" dirty="0"/>
              <a:t>Other sized </a:t>
            </a:r>
            <a:r>
              <a:rPr lang="en-US" sz="2000" dirty="0" err="1"/>
              <a:t>Co’s</a:t>
            </a:r>
            <a:r>
              <a:rPr lang="en-US" sz="2000" dirty="0"/>
              <a:t> </a:t>
            </a:r>
          </a:p>
          <a:p>
            <a:pPr marL="0" indent="0">
              <a:buNone/>
            </a:pPr>
            <a:endParaRPr lang="en-US" sz="2000" b="1" dirty="0"/>
          </a:p>
          <a:p>
            <a:pPr marL="0" indent="0">
              <a:buNone/>
            </a:pPr>
            <a:r>
              <a:rPr lang="en-US" sz="2000" b="1" dirty="0" smtClean="0"/>
              <a:t>Freight Forwarding and Clearing Services</a:t>
            </a:r>
          </a:p>
          <a:p>
            <a:r>
              <a:rPr lang="en-US" sz="2000" dirty="0"/>
              <a:t>SMMEs ( include BOE, WWOE,BWOE)</a:t>
            </a:r>
          </a:p>
          <a:p>
            <a:r>
              <a:rPr lang="en-US" sz="2000" dirty="0"/>
              <a:t>Other sized </a:t>
            </a:r>
            <a:r>
              <a:rPr lang="en-US" sz="2000" dirty="0" err="1"/>
              <a:t>Co’s</a:t>
            </a:r>
            <a:r>
              <a:rPr lang="en-US" sz="2000" dirty="0"/>
              <a:t> </a:t>
            </a:r>
          </a:p>
          <a:p>
            <a:pPr marL="0" indent="0">
              <a:buNone/>
            </a:pPr>
            <a:endParaRPr lang="en-ZA" sz="2000" b="1" dirty="0"/>
          </a:p>
        </p:txBody>
      </p:sp>
      <p:sp>
        <p:nvSpPr>
          <p:cNvPr id="4" name="Content Placeholder 3"/>
          <p:cNvSpPr>
            <a:spLocks noGrp="1"/>
          </p:cNvSpPr>
          <p:nvPr>
            <p:ph sz="half" idx="2"/>
          </p:nvPr>
        </p:nvSpPr>
        <p:spPr>
          <a:xfrm>
            <a:off x="5029200" y="1404257"/>
            <a:ext cx="3827417" cy="3700880"/>
          </a:xfrm>
        </p:spPr>
        <p:txBody>
          <a:bodyPr>
            <a:normAutofit fontScale="85000" lnSpcReduction="20000"/>
          </a:bodyPr>
          <a:lstStyle/>
          <a:p>
            <a:r>
              <a:rPr lang="en-US" sz="1800" dirty="0" smtClean="0">
                <a:latin typeface="Arial" panose="020B0604020202020204" pitchFamily="34" charset="0"/>
                <a:cs typeface="Arial" panose="020B0604020202020204" pitchFamily="34" charset="0"/>
              </a:rPr>
              <a:t>100% of the total cost to a maximum of R5,000.00</a:t>
            </a:r>
          </a:p>
          <a:p>
            <a:r>
              <a:rPr lang="en-US" sz="1800" dirty="0" smtClean="0">
                <a:latin typeface="Arial" panose="020B0604020202020204" pitchFamily="34" charset="0"/>
                <a:cs typeface="Arial" panose="020B0604020202020204" pitchFamily="34" charset="0"/>
              </a:rPr>
              <a:t>No benefits</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R2,000.00 per day</a:t>
            </a:r>
          </a:p>
          <a:p>
            <a:r>
              <a:rPr lang="en-US" sz="1800" dirty="0" smtClean="0">
                <a:latin typeface="Arial" panose="020B0604020202020204" pitchFamily="34" charset="0"/>
                <a:cs typeface="Arial" panose="020B0604020202020204" pitchFamily="34" charset="0"/>
              </a:rPr>
              <a:t>No Benefits</a:t>
            </a: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100% of the total cost</a:t>
            </a: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100% of the total cost</a:t>
            </a:r>
            <a:endParaRPr lang="en-ZA" sz="1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1F85BD9-3D16-5B43-B3F8-489EC1C2CBC5}"/>
              </a:ext>
            </a:extLst>
          </p:cNvPr>
          <p:cNvSpPr>
            <a:spLocks noGrp="1"/>
          </p:cNvSpPr>
          <p:nvPr>
            <p:ph type="title"/>
          </p:nvPr>
        </p:nvSpPr>
        <p:spPr>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FINANCIAL</a:t>
            </a:r>
            <a:r>
              <a:rPr lang="en-US" b="1" dirty="0" smtClean="0">
                <a:solidFill>
                  <a:schemeClr val="bg1"/>
                </a:solidFill>
                <a:latin typeface="Arial"/>
                <a:cs typeface="Arial"/>
              </a:rPr>
              <a:t> Benefits – Pavilions (Local)</a:t>
            </a:r>
            <a:endParaRPr lang="en-US" sz="3100" b="1" baseline="30000" dirty="0">
              <a:solidFill>
                <a:schemeClr val="bg1"/>
              </a:solidFill>
              <a:latin typeface="Arial"/>
              <a:cs typeface="Arial"/>
            </a:endParaRPr>
          </a:p>
        </p:txBody>
      </p:sp>
    </p:spTree>
    <p:extLst>
      <p:ext uri="{BB962C8B-B14F-4D97-AF65-F5344CB8AC3E}">
        <p14:creationId xmlns:p14="http://schemas.microsoft.com/office/powerpoint/2010/main" val="713804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333501"/>
            <a:ext cx="4381500" cy="4276996"/>
          </a:xfrm>
        </p:spPr>
        <p:txBody>
          <a:bodyPr>
            <a:normAutofit fontScale="70000" lnSpcReduction="20000"/>
          </a:bodyPr>
          <a:lstStyle/>
          <a:p>
            <a:pPr marL="0" indent="0">
              <a:buNone/>
            </a:pPr>
            <a:r>
              <a:rPr lang="en-US" sz="2000" b="1" dirty="0" smtClean="0">
                <a:latin typeface="Arial" panose="020B0604020202020204" pitchFamily="34" charset="0"/>
                <a:cs typeface="Arial" panose="020B0604020202020204" pitchFamily="34" charset="0"/>
              </a:rPr>
              <a:t>International</a:t>
            </a:r>
            <a:r>
              <a:rPr lang="en-US" sz="2000" b="1" dirty="0" smtClean="0"/>
              <a:t> Travel Costs</a:t>
            </a:r>
            <a:endParaRPr lang="en-US" sz="2000" b="1" dirty="0"/>
          </a:p>
          <a:p>
            <a:r>
              <a:rPr lang="en-US" sz="2000" dirty="0" smtClean="0"/>
              <a:t>SMMEs ( include BOE, WWOE,BWOE)</a:t>
            </a:r>
          </a:p>
          <a:p>
            <a:r>
              <a:rPr lang="en-US" sz="2000" dirty="0" smtClean="0"/>
              <a:t>Other sized </a:t>
            </a:r>
            <a:r>
              <a:rPr lang="en-US" sz="2000" dirty="0" err="1" smtClean="0"/>
              <a:t>Co’s</a:t>
            </a:r>
            <a:r>
              <a:rPr lang="en-US" sz="2000" dirty="0" smtClean="0"/>
              <a:t> </a:t>
            </a:r>
          </a:p>
          <a:p>
            <a:endParaRPr lang="en-US" sz="2000" b="1" dirty="0"/>
          </a:p>
          <a:p>
            <a:pPr marL="0" indent="0">
              <a:buNone/>
            </a:pPr>
            <a:r>
              <a:rPr lang="en-US" sz="2000" b="1" dirty="0" smtClean="0"/>
              <a:t>Hotel Accommodation</a:t>
            </a:r>
          </a:p>
          <a:p>
            <a:r>
              <a:rPr lang="en-US" sz="2000" dirty="0"/>
              <a:t>SMMEs ( include BOE, WWOE,BWOE)</a:t>
            </a:r>
          </a:p>
          <a:p>
            <a:r>
              <a:rPr lang="en-US" sz="2000" dirty="0"/>
              <a:t>Other sized </a:t>
            </a:r>
            <a:r>
              <a:rPr lang="en-US" sz="2000" dirty="0" err="1"/>
              <a:t>Co’s</a:t>
            </a:r>
            <a:r>
              <a:rPr lang="en-US" sz="2000" dirty="0"/>
              <a:t> </a:t>
            </a:r>
          </a:p>
          <a:p>
            <a:pPr marL="0" indent="0">
              <a:buNone/>
            </a:pPr>
            <a:endParaRPr lang="en-US" sz="2000" b="1" dirty="0" smtClean="0"/>
          </a:p>
          <a:p>
            <a:pPr marL="0" indent="0">
              <a:buNone/>
            </a:pPr>
            <a:r>
              <a:rPr lang="en-US" sz="2000" b="1" dirty="0" smtClean="0"/>
              <a:t>Exhibition costs (Physical/Virtual)</a:t>
            </a:r>
          </a:p>
          <a:p>
            <a:r>
              <a:rPr lang="en-US" sz="2000" dirty="0"/>
              <a:t>SMMEs ( include BOE, WWOE,BWOE)</a:t>
            </a:r>
          </a:p>
          <a:p>
            <a:r>
              <a:rPr lang="en-US" sz="2000" dirty="0"/>
              <a:t>Other sized </a:t>
            </a:r>
            <a:r>
              <a:rPr lang="en-US" sz="2000" dirty="0" err="1"/>
              <a:t>Co’s</a:t>
            </a:r>
            <a:r>
              <a:rPr lang="en-US" sz="2000" dirty="0"/>
              <a:t> </a:t>
            </a:r>
          </a:p>
          <a:p>
            <a:pPr marL="0" indent="0">
              <a:buNone/>
            </a:pPr>
            <a:r>
              <a:rPr lang="en-US" sz="2000" b="1" dirty="0" smtClean="0"/>
              <a:t>Group Mission coinciding with an International trade show</a:t>
            </a:r>
          </a:p>
          <a:p>
            <a:pPr marL="0" indent="0">
              <a:buNone/>
            </a:pPr>
            <a:r>
              <a:rPr lang="en-US" sz="2000" b="1" dirty="0" smtClean="0"/>
              <a:t>Freight Forwarding and Clearing Services</a:t>
            </a:r>
          </a:p>
          <a:p>
            <a:r>
              <a:rPr lang="en-US" sz="2000" dirty="0"/>
              <a:t>SMMEs ( include BOE, WWOE,BWOE)</a:t>
            </a:r>
          </a:p>
          <a:p>
            <a:r>
              <a:rPr lang="en-US" sz="2000" dirty="0"/>
              <a:t>Other sized </a:t>
            </a:r>
            <a:r>
              <a:rPr lang="en-US" sz="2000" dirty="0" err="1"/>
              <a:t>Co’s</a:t>
            </a:r>
            <a:r>
              <a:rPr lang="en-US" sz="2000" dirty="0"/>
              <a:t> </a:t>
            </a:r>
            <a:endParaRPr lang="en-US" sz="2000" dirty="0" smtClean="0"/>
          </a:p>
          <a:p>
            <a:endParaRPr lang="en-US" sz="2000" dirty="0"/>
          </a:p>
          <a:p>
            <a:endParaRPr lang="en-US" sz="2000" dirty="0" smtClean="0"/>
          </a:p>
          <a:p>
            <a:pPr marL="0" indent="0">
              <a:buNone/>
            </a:pPr>
            <a:r>
              <a:rPr lang="en-US" sz="2000" b="1" dirty="0" smtClean="0"/>
              <a:t>Excess Luggage </a:t>
            </a:r>
          </a:p>
          <a:p>
            <a:pPr marL="0" indent="0">
              <a:buNone/>
            </a:pPr>
            <a:endParaRPr lang="en-US" sz="2000" b="1" dirty="0"/>
          </a:p>
          <a:p>
            <a:pPr marL="0" indent="0">
              <a:buNone/>
            </a:pPr>
            <a:endParaRPr lang="en-ZA" sz="2000" b="1" dirty="0"/>
          </a:p>
        </p:txBody>
      </p:sp>
      <p:sp>
        <p:nvSpPr>
          <p:cNvPr id="4" name="Content Placeholder 3"/>
          <p:cNvSpPr>
            <a:spLocks noGrp="1"/>
          </p:cNvSpPr>
          <p:nvPr>
            <p:ph sz="half" idx="2"/>
          </p:nvPr>
        </p:nvSpPr>
        <p:spPr>
          <a:xfrm>
            <a:off x="5029200" y="1404257"/>
            <a:ext cx="3827417" cy="4206240"/>
          </a:xfrm>
        </p:spPr>
        <p:txBody>
          <a:bodyPr>
            <a:normAutofit fontScale="70000" lnSpcReduction="20000"/>
          </a:bodyPr>
          <a:lstStyle/>
          <a:p>
            <a:r>
              <a:rPr lang="en-US" sz="1800" dirty="0" smtClean="0">
                <a:latin typeface="Arial" panose="020B0604020202020204" pitchFamily="34" charset="0"/>
                <a:cs typeface="Arial" panose="020B0604020202020204" pitchFamily="34" charset="0"/>
              </a:rPr>
              <a:t>100% of the total cost to a maximum of R20,000.00</a:t>
            </a:r>
          </a:p>
          <a:p>
            <a:r>
              <a:rPr lang="en-US" sz="1800" dirty="0" smtClean="0">
                <a:latin typeface="Arial" panose="020B0604020202020204" pitchFamily="34" charset="0"/>
                <a:cs typeface="Arial" panose="020B0604020202020204" pitchFamily="34" charset="0"/>
              </a:rPr>
              <a:t>50% of the total cost to a maximum of R10,000.00</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R3,500.00 per day</a:t>
            </a:r>
          </a:p>
          <a:p>
            <a:pPr marL="0" indent="0">
              <a:buNone/>
            </a:pP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100% of the total cost</a:t>
            </a: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100% of the total cost</a:t>
            </a: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R2,500.00 </a:t>
            </a:r>
            <a:endParaRPr lang="en-ZA" sz="1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1F85BD9-3D16-5B43-B3F8-489EC1C2CBC5}"/>
              </a:ext>
            </a:extLst>
          </p:cNvPr>
          <p:cNvSpPr>
            <a:spLocks noGrp="1"/>
          </p:cNvSpPr>
          <p:nvPr>
            <p:ph type="title"/>
          </p:nvPr>
        </p:nvSpPr>
        <p:spPr>
          <a:xfrm>
            <a:off x="457200" y="-78377"/>
            <a:ext cx="8229600" cy="1259743"/>
          </a:xfrm>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FINANCIAL</a:t>
            </a:r>
            <a:r>
              <a:rPr lang="en-US" b="1" dirty="0" smtClean="0">
                <a:solidFill>
                  <a:schemeClr val="bg1"/>
                </a:solidFill>
                <a:latin typeface="Arial"/>
                <a:cs typeface="Arial"/>
              </a:rPr>
              <a:t> Benefits – Group Missions( Inter)</a:t>
            </a:r>
            <a:endParaRPr lang="en-US" sz="3100" b="1" baseline="30000" dirty="0">
              <a:solidFill>
                <a:schemeClr val="bg1"/>
              </a:solidFill>
              <a:latin typeface="Arial"/>
              <a:cs typeface="Arial"/>
            </a:endParaRPr>
          </a:p>
        </p:txBody>
      </p:sp>
    </p:spTree>
    <p:extLst>
      <p:ext uri="{BB962C8B-B14F-4D97-AF65-F5344CB8AC3E}">
        <p14:creationId xmlns:p14="http://schemas.microsoft.com/office/powerpoint/2010/main" val="3916389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137160" y="163285"/>
            <a:ext cx="8229600" cy="952500"/>
          </a:xfrm>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SECTORS</a:t>
            </a:r>
            <a:r>
              <a:rPr lang="en-US" b="1" dirty="0" smtClean="0">
                <a:solidFill>
                  <a:schemeClr val="bg1"/>
                </a:solidFill>
                <a:latin typeface="Arial"/>
                <a:cs typeface="Arial"/>
              </a:rPr>
              <a:t> TARGETED</a:t>
            </a:r>
            <a:endParaRPr lang="en-US" sz="31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26970"/>
            <a:ext cx="8229600" cy="3498143"/>
          </a:xfrm>
        </p:spPr>
        <p:txBody>
          <a:bodyPr>
            <a:normAutofit fontScale="92500" lnSpcReduction="20000"/>
          </a:bodyPr>
          <a:lstStyle/>
          <a:p>
            <a:pPr lvl="0"/>
            <a:r>
              <a:rPr lang="en-GB" sz="1600" dirty="0">
                <a:solidFill>
                  <a:srgbClr val="000000"/>
                </a:solidFill>
                <a:latin typeface="Arial"/>
              </a:rPr>
              <a:t>Aerospace, Rail and Marine</a:t>
            </a:r>
          </a:p>
          <a:p>
            <a:pPr lvl="0"/>
            <a:r>
              <a:rPr lang="en-GB" sz="1600" dirty="0">
                <a:solidFill>
                  <a:srgbClr val="000000"/>
                </a:solidFill>
                <a:latin typeface="Arial"/>
              </a:rPr>
              <a:t>Agro-Processing, including Furniture</a:t>
            </a:r>
          </a:p>
          <a:p>
            <a:pPr lvl="0"/>
            <a:r>
              <a:rPr lang="en-GB" sz="1600" dirty="0">
                <a:solidFill>
                  <a:srgbClr val="000000"/>
                </a:solidFill>
                <a:latin typeface="Arial"/>
              </a:rPr>
              <a:t>Built Environment Professions ( Consulting, Civil, Architecture and Quantity surveys)</a:t>
            </a:r>
          </a:p>
          <a:p>
            <a:pPr lvl="0"/>
            <a:r>
              <a:rPr lang="en-GB" sz="1600" dirty="0">
                <a:solidFill>
                  <a:srgbClr val="000000"/>
                </a:solidFill>
                <a:latin typeface="Arial"/>
              </a:rPr>
              <a:t>Chemicals ( Pharmaceuticals and Plastics fabrication)</a:t>
            </a:r>
          </a:p>
          <a:p>
            <a:pPr lvl="0"/>
            <a:r>
              <a:rPr lang="en-GB" sz="1600" dirty="0">
                <a:solidFill>
                  <a:srgbClr val="000000"/>
                </a:solidFill>
                <a:latin typeface="Arial"/>
              </a:rPr>
              <a:t>Business Process Outsourcing (BPO)</a:t>
            </a:r>
          </a:p>
          <a:p>
            <a:pPr lvl="0"/>
            <a:r>
              <a:rPr lang="en-GB" sz="1600" dirty="0">
                <a:solidFill>
                  <a:srgbClr val="000000"/>
                </a:solidFill>
                <a:latin typeface="Arial"/>
              </a:rPr>
              <a:t>Capital Equipment and Allied services</a:t>
            </a:r>
          </a:p>
          <a:p>
            <a:pPr lvl="0"/>
            <a:r>
              <a:rPr lang="en-GB" sz="1600" dirty="0">
                <a:solidFill>
                  <a:srgbClr val="000000"/>
                </a:solidFill>
                <a:latin typeface="Arial"/>
              </a:rPr>
              <a:t>Automotive</a:t>
            </a:r>
          </a:p>
          <a:p>
            <a:pPr lvl="0"/>
            <a:r>
              <a:rPr lang="en-GB" sz="1600" dirty="0">
                <a:solidFill>
                  <a:srgbClr val="000000"/>
                </a:solidFill>
                <a:latin typeface="Arial"/>
              </a:rPr>
              <a:t>Clothing, textiles, footwear and leather products</a:t>
            </a:r>
          </a:p>
          <a:p>
            <a:pPr lvl="0"/>
            <a:r>
              <a:rPr lang="en-GB" sz="1600" dirty="0">
                <a:solidFill>
                  <a:srgbClr val="000000"/>
                </a:solidFill>
                <a:latin typeface="Arial"/>
              </a:rPr>
              <a:t>Creative industries ( Film and television, music and crafts)</a:t>
            </a:r>
          </a:p>
          <a:p>
            <a:pPr lvl="0"/>
            <a:r>
              <a:rPr lang="en-GB" sz="1600" dirty="0">
                <a:solidFill>
                  <a:srgbClr val="000000"/>
                </a:solidFill>
                <a:latin typeface="Arial"/>
              </a:rPr>
              <a:t>Electro-technical industries ( electronics, electrical engineering)</a:t>
            </a:r>
          </a:p>
          <a:p>
            <a:pPr lvl="0"/>
            <a:r>
              <a:rPr lang="en-GB" sz="1600" dirty="0">
                <a:solidFill>
                  <a:srgbClr val="000000"/>
                </a:solidFill>
                <a:latin typeface="Arial"/>
              </a:rPr>
              <a:t>Energy –efficient products</a:t>
            </a:r>
          </a:p>
          <a:p>
            <a:pPr lvl="0"/>
            <a:r>
              <a:rPr lang="en-GB" sz="1600" dirty="0">
                <a:solidFill>
                  <a:srgbClr val="000000"/>
                </a:solidFill>
                <a:latin typeface="Arial"/>
              </a:rPr>
              <a:t>Metals fabrication</a:t>
            </a:r>
          </a:p>
          <a:p>
            <a:pPr lvl="0"/>
            <a:r>
              <a:rPr lang="en-GB" sz="1600" dirty="0">
                <a:solidFill>
                  <a:srgbClr val="000000"/>
                </a:solidFill>
                <a:latin typeface="Arial"/>
              </a:rPr>
              <a:t>Paper and pulp</a:t>
            </a:r>
          </a:p>
          <a:p>
            <a:pPr lvl="0"/>
            <a:r>
              <a:rPr lang="en-GB" sz="1600" dirty="0">
                <a:solidFill>
                  <a:srgbClr val="000000"/>
                </a:solidFill>
                <a:latin typeface="Arial"/>
              </a:rPr>
              <a:t>Pre-Qualified Tourism</a:t>
            </a:r>
          </a:p>
          <a:p>
            <a:pPr lvl="0"/>
            <a:r>
              <a:rPr lang="en-GB" sz="1600" dirty="0">
                <a:solidFill>
                  <a:srgbClr val="000000"/>
                </a:solidFill>
                <a:latin typeface="Arial"/>
              </a:rPr>
              <a:t>All sectors as outlined in the IPAP </a:t>
            </a:r>
          </a:p>
        </p:txBody>
      </p:sp>
    </p:spTree>
    <p:extLst>
      <p:ext uri="{BB962C8B-B14F-4D97-AF65-F5344CB8AC3E}">
        <p14:creationId xmlns:p14="http://schemas.microsoft.com/office/powerpoint/2010/main" val="3479632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en-US" dirty="0" smtClean="0"/>
              <a:t>Applicants to submit applications  </a:t>
            </a:r>
            <a:r>
              <a:rPr lang="en-US" b="1" dirty="0" smtClean="0"/>
              <a:t>Five (5) months </a:t>
            </a:r>
            <a:r>
              <a:rPr lang="en-US" dirty="0" smtClean="0"/>
              <a:t>prior to the event ( National Pavilions) and  </a:t>
            </a:r>
            <a:r>
              <a:rPr lang="en-US" b="1" dirty="0" smtClean="0"/>
              <a:t>Two (2 )  months </a:t>
            </a:r>
            <a:r>
              <a:rPr lang="en-US" dirty="0" smtClean="0"/>
              <a:t>prior for Group Missions</a:t>
            </a:r>
          </a:p>
          <a:p>
            <a:pPr algn="just"/>
            <a:r>
              <a:rPr lang="en-US" b="1" dirty="0" smtClean="0"/>
              <a:t>Due to </a:t>
            </a:r>
            <a:r>
              <a:rPr lang="en-US" b="1" dirty="0" err="1" smtClean="0"/>
              <a:t>Covid</a:t>
            </a:r>
            <a:r>
              <a:rPr lang="en-US" b="1" dirty="0" smtClean="0"/>
              <a:t> 19 Pandemic </a:t>
            </a:r>
            <a:r>
              <a:rPr lang="en-US" dirty="0" smtClean="0"/>
              <a:t>all applications must be forwarded to EMIA via e-mail.</a:t>
            </a:r>
          </a:p>
          <a:p>
            <a:pPr algn="just"/>
            <a:r>
              <a:rPr lang="en-US" dirty="0" smtClean="0"/>
              <a:t>Applications to be acknowledged within </a:t>
            </a:r>
            <a:r>
              <a:rPr lang="en-US" b="1" dirty="0" smtClean="0"/>
              <a:t>48 hours</a:t>
            </a:r>
          </a:p>
          <a:p>
            <a:pPr algn="just"/>
            <a:r>
              <a:rPr lang="en-US" dirty="0" smtClean="0"/>
              <a:t>Complete applications will evaluated and subsequently presented to the Adjudication Committee for approval</a:t>
            </a:r>
          </a:p>
          <a:p>
            <a:pPr algn="just"/>
            <a:r>
              <a:rPr lang="en-US" dirty="0" smtClean="0"/>
              <a:t>The Committee meets twice per month unless there are urgent applications </a:t>
            </a:r>
          </a:p>
          <a:p>
            <a:pPr algn="just"/>
            <a:r>
              <a:rPr lang="en-US" dirty="0" smtClean="0"/>
              <a:t>Successful and unsuccessful applicants will be notified in writing, should the company wish to appeal the outcome of the application, such request must be forwarded to the Director responsible for EMIA.</a:t>
            </a:r>
          </a:p>
          <a:p>
            <a:pPr algn="just"/>
            <a:r>
              <a:rPr lang="en-US" b="1" dirty="0" smtClean="0"/>
              <a:t>EMIA reserves the right to decline qualifying entities due to budget constraints.</a:t>
            </a:r>
          </a:p>
          <a:p>
            <a:pPr marL="0" indent="0">
              <a:buNone/>
            </a:pPr>
            <a:endParaRPr lang="en-US" b="1" dirty="0" smtClean="0"/>
          </a:p>
          <a:p>
            <a:endParaRPr lang="en-ZA" dirty="0"/>
          </a:p>
        </p:txBody>
      </p:sp>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solidFill>
            <a:schemeClr val="accent6">
              <a:lumMod val="75000"/>
            </a:schemeClr>
          </a:solidFill>
        </p:spPr>
        <p:txBody>
          <a:bodyPr rtlCol="0">
            <a:normAutofit/>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HOW TO APPLY FOR EMIA FUNDING </a:t>
            </a:r>
            <a:endParaRPr lang="en-US" sz="3100" b="1" baseline="30000" dirty="0">
              <a:solidFill>
                <a:schemeClr val="bg1"/>
              </a:solidFill>
              <a:latin typeface="Arial"/>
              <a:cs typeface="Arial"/>
            </a:endParaRPr>
          </a:p>
        </p:txBody>
      </p:sp>
    </p:spTree>
    <p:extLst>
      <p:ext uri="{BB962C8B-B14F-4D97-AF65-F5344CB8AC3E}">
        <p14:creationId xmlns:p14="http://schemas.microsoft.com/office/powerpoint/2010/main" val="425362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0710"/>
            <a:ext cx="8229600" cy="4334428"/>
          </a:xfrm>
        </p:spPr>
        <p:txBody>
          <a:bodyPr>
            <a:normAutofit fontScale="47500" lnSpcReduction="20000"/>
          </a:bodyPr>
          <a:lstStyle/>
          <a:p>
            <a:pPr marL="0" indent="0" algn="just">
              <a:buNone/>
            </a:pPr>
            <a:r>
              <a:rPr lang="en-US" sz="3400" dirty="0" smtClean="0"/>
              <a:t>Claim form together with the following supporting documentation to be e-mailed within three (3) months after the date of return from event : </a:t>
            </a:r>
            <a:r>
              <a:rPr lang="en-US" sz="3400" dirty="0" smtClean="0">
                <a:hlinkClick r:id="rId2"/>
              </a:rPr>
              <a:t>EMIAClaims@thedtic.gov.za</a:t>
            </a:r>
            <a:endParaRPr lang="en-US" sz="3400" dirty="0"/>
          </a:p>
          <a:p>
            <a:pPr marL="0" indent="0" algn="just">
              <a:buNone/>
            </a:pPr>
            <a:endParaRPr lang="en-US" sz="3400" dirty="0" smtClean="0"/>
          </a:p>
          <a:p>
            <a:pPr marL="0" indent="0" algn="just">
              <a:buNone/>
            </a:pPr>
            <a:r>
              <a:rPr lang="en-US" sz="3400" b="1" dirty="0" smtClean="0"/>
              <a:t>Supporting documentation:</a:t>
            </a:r>
          </a:p>
          <a:p>
            <a:r>
              <a:rPr lang="en-US" sz="3400" b="1" dirty="0" smtClean="0">
                <a:solidFill>
                  <a:srgbClr val="FF0000"/>
                </a:solidFill>
              </a:rPr>
              <a:t>Signed approval letter</a:t>
            </a:r>
          </a:p>
          <a:p>
            <a:r>
              <a:rPr lang="en-US" sz="3400" b="1" dirty="0" smtClean="0">
                <a:solidFill>
                  <a:srgbClr val="FF0000"/>
                </a:solidFill>
              </a:rPr>
              <a:t>Copy of passport showing the personal details</a:t>
            </a:r>
          </a:p>
          <a:p>
            <a:r>
              <a:rPr lang="en-US" sz="3400" b="1" dirty="0" smtClean="0">
                <a:solidFill>
                  <a:srgbClr val="FF0000"/>
                </a:solidFill>
              </a:rPr>
              <a:t>Copy of entry/departure date stamps</a:t>
            </a:r>
          </a:p>
          <a:p>
            <a:r>
              <a:rPr lang="en-US" sz="3400" b="1" dirty="0" smtClean="0">
                <a:solidFill>
                  <a:srgbClr val="FF0000"/>
                </a:solidFill>
              </a:rPr>
              <a:t>COPY OF BOARDING PASSES</a:t>
            </a:r>
          </a:p>
          <a:p>
            <a:r>
              <a:rPr lang="en-US" sz="3400" b="1" dirty="0" smtClean="0">
                <a:solidFill>
                  <a:srgbClr val="FF0000"/>
                </a:solidFill>
              </a:rPr>
              <a:t>COPY OF SARS COMPLIANCE PIN</a:t>
            </a:r>
          </a:p>
          <a:p>
            <a:r>
              <a:rPr lang="en-US" sz="3400" b="1" dirty="0" smtClean="0">
                <a:solidFill>
                  <a:srgbClr val="FF0000"/>
                </a:solidFill>
              </a:rPr>
              <a:t>COPY OF VALID BBBEE CERTIFICATE 	</a:t>
            </a:r>
          </a:p>
          <a:p>
            <a:r>
              <a:rPr lang="en-US" sz="3400" b="1" dirty="0" smtClean="0">
                <a:solidFill>
                  <a:srgbClr val="FF0000"/>
                </a:solidFill>
              </a:rPr>
              <a:t>Copy of e-ticket if the dtic did not procure ticket</a:t>
            </a:r>
          </a:p>
          <a:p>
            <a:r>
              <a:rPr lang="en-US" sz="3400" b="1" dirty="0" smtClean="0">
                <a:solidFill>
                  <a:srgbClr val="FF0000"/>
                </a:solidFill>
              </a:rPr>
              <a:t>Proof of payment in the form of bank statement</a:t>
            </a:r>
          </a:p>
          <a:p>
            <a:r>
              <a:rPr lang="en-US" sz="3400" b="1" dirty="0" smtClean="0">
                <a:solidFill>
                  <a:srgbClr val="FF0000"/>
                </a:solidFill>
              </a:rPr>
              <a:t>Proof of bank account – Letter from the bank confirming the banking details</a:t>
            </a:r>
          </a:p>
          <a:p>
            <a:r>
              <a:rPr lang="en-US" sz="3400" b="1" dirty="0" smtClean="0">
                <a:solidFill>
                  <a:srgbClr val="FF0000"/>
                </a:solidFill>
              </a:rPr>
              <a:t>Signed Supplier Maintenance Form  ( the dtic will provide to clients)</a:t>
            </a:r>
          </a:p>
          <a:p>
            <a:pPr marL="0" indent="0">
              <a:buNone/>
            </a:pPr>
            <a:endParaRPr lang="en-US" sz="3400" b="1" dirty="0" smtClean="0">
              <a:solidFill>
                <a:srgbClr val="FF0000"/>
              </a:solidFill>
            </a:endParaRPr>
          </a:p>
          <a:p>
            <a:pPr marL="0" indent="0">
              <a:buNone/>
            </a:pPr>
            <a:r>
              <a:rPr lang="en-US" sz="3400" b="1" dirty="0" smtClean="0"/>
              <a:t>Delay in processing claims will cause by the following:</a:t>
            </a:r>
          </a:p>
          <a:p>
            <a:r>
              <a:rPr lang="en-US" sz="3400" b="1" dirty="0" smtClean="0"/>
              <a:t> Banking details verification and SARS verification</a:t>
            </a:r>
          </a:p>
          <a:p>
            <a:pPr marL="0" indent="0">
              <a:buNone/>
            </a:pPr>
            <a:r>
              <a:rPr lang="en-US" b="1" dirty="0" smtClean="0"/>
              <a:t>ALL CLAIMS WILL BE ACKNOWLEDGED WITHIN 48 HOURS</a:t>
            </a:r>
          </a:p>
          <a:p>
            <a:endParaRPr lang="en-ZA" dirty="0"/>
          </a:p>
        </p:txBody>
      </p:sp>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352697" y="-65314"/>
            <a:ext cx="8229600" cy="751115"/>
          </a:xfrm>
          <a:solidFill>
            <a:schemeClr val="accent6">
              <a:lumMod val="75000"/>
            </a:schemeClr>
          </a:solidFill>
        </p:spPr>
        <p:txBody>
          <a:bodyPr rtlCol="0">
            <a:normAutofit fontScale="90000"/>
          </a:bodyPr>
          <a:lstStyle/>
          <a:p>
            <a:pPr eaLnBrk="1" hangingPunct="1">
              <a:defRPr/>
            </a:pPr>
            <a:r>
              <a:rPr lang="en-US" b="1" baseline="30000" dirty="0" smtClean="0">
                <a:solidFill>
                  <a:schemeClr val="bg1"/>
                </a:solidFill>
                <a:latin typeface="Arial"/>
                <a:cs typeface="Arial"/>
              </a:rPr>
              <a:t> </a:t>
            </a: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HOW TO SUBMIT</a:t>
            </a:r>
            <a:r>
              <a:rPr lang="en-US" b="1" dirty="0" smtClean="0">
                <a:solidFill>
                  <a:schemeClr val="bg1"/>
                </a:solidFill>
                <a:latin typeface="Arial"/>
                <a:cs typeface="Arial"/>
              </a:rPr>
              <a:t> A CLAIM</a:t>
            </a:r>
            <a:endParaRPr lang="en-US" sz="3100" b="1" baseline="30000" dirty="0">
              <a:solidFill>
                <a:schemeClr val="bg1"/>
              </a:solidFill>
              <a:latin typeface="Arial"/>
              <a:cs typeface="Arial"/>
            </a:endParaRPr>
          </a:p>
        </p:txBody>
      </p:sp>
    </p:spTree>
    <p:extLst>
      <p:ext uri="{BB962C8B-B14F-4D97-AF65-F5344CB8AC3E}">
        <p14:creationId xmlns:p14="http://schemas.microsoft.com/office/powerpoint/2010/main" val="917113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Applicants must submit  a report six (6) month after the event, failure to do so the company will be excluded from accessing further assistance for a period of two years</a:t>
            </a:r>
          </a:p>
          <a:p>
            <a:r>
              <a:rPr lang="en-US" dirty="0" smtClean="0"/>
              <a:t>Site visit will be conducted by the dtic to confirm the existence of the company or to verify the information submitted during application stage</a:t>
            </a:r>
          </a:p>
        </p:txBody>
      </p:sp>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CONDITIONS</a:t>
            </a:r>
            <a:r>
              <a:rPr lang="en-US" b="1" dirty="0" smtClean="0">
                <a:solidFill>
                  <a:schemeClr val="bg1"/>
                </a:solidFill>
                <a:latin typeface="Arial"/>
                <a:cs typeface="Arial"/>
              </a:rPr>
              <a:t> </a:t>
            </a:r>
            <a:r>
              <a:rPr lang="en-US" b="1" baseline="30000" dirty="0" smtClean="0">
                <a:solidFill>
                  <a:schemeClr val="bg1"/>
                </a:solidFill>
                <a:latin typeface="Arial"/>
                <a:cs typeface="Arial"/>
              </a:rPr>
              <a:t> </a:t>
            </a:r>
            <a:endParaRPr lang="en-US" sz="3100" b="1" baseline="30000" dirty="0">
              <a:solidFill>
                <a:schemeClr val="bg1"/>
              </a:solidFill>
              <a:latin typeface="Arial"/>
              <a:cs typeface="Arial"/>
            </a:endParaRPr>
          </a:p>
        </p:txBody>
      </p:sp>
    </p:spTree>
    <p:extLst>
      <p:ext uri="{BB962C8B-B14F-4D97-AF65-F5344CB8AC3E}">
        <p14:creationId xmlns:p14="http://schemas.microsoft.com/office/powerpoint/2010/main" val="1609312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NATIONAL PAVILLIONS STAND</a:t>
            </a:r>
            <a:endParaRPr lang="en-US" sz="3100" b="1" baseline="30000" dirty="0">
              <a:solidFill>
                <a:schemeClr val="bg1"/>
              </a:solidFill>
              <a:latin typeface="Arial"/>
              <a:cs typeface="Arial"/>
            </a:endParaRPr>
          </a:p>
        </p:txBody>
      </p:sp>
      <p:sp>
        <p:nvSpPr>
          <p:cNvPr id="2" name="Content Placeholder 1"/>
          <p:cNvSpPr>
            <a:spLocks noGrp="1"/>
          </p:cNvSpPr>
          <p:nvPr>
            <p:ph idx="1"/>
          </p:nvPr>
        </p:nvSpPr>
        <p:spPr/>
        <p:txBody>
          <a:bodyPr/>
          <a:lstStyle/>
          <a:p>
            <a:endParaRPr lang="en-ZA" dirty="0"/>
          </a:p>
        </p:txBody>
      </p:sp>
      <p:pic>
        <p:nvPicPr>
          <p:cNvPr id="5" name="6 Marcador de contenido" descr="CL_2013_76_SUDAFRICA_PERU_2013_7.12_FRENTE.jpg"/>
          <p:cNvPicPr>
            <a:picLocks noChangeAspect="1"/>
          </p:cNvPicPr>
          <p:nvPr/>
        </p:nvPicPr>
        <p:blipFill>
          <a:blip r:embed="rId3" cstate="print"/>
          <a:stretch>
            <a:fillRect/>
          </a:stretch>
        </p:blipFill>
        <p:spPr>
          <a:xfrm>
            <a:off x="611994" y="1475306"/>
            <a:ext cx="7214616" cy="4114800"/>
          </a:xfrm>
          <a:prstGeom prst="rect">
            <a:avLst/>
          </a:prstGeom>
        </p:spPr>
      </p:pic>
    </p:spTree>
    <p:extLst>
      <p:ext uri="{BB962C8B-B14F-4D97-AF65-F5344CB8AC3E}">
        <p14:creationId xmlns:p14="http://schemas.microsoft.com/office/powerpoint/2010/main" val="238553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baseline="30000" dirty="0">
                <a:solidFill>
                  <a:schemeClr val="bg1"/>
                </a:solidFill>
                <a:latin typeface="Arial"/>
                <a:cs typeface="Arial"/>
              </a:rPr>
              <a:t>DEFINITION</a:t>
            </a:r>
            <a:endParaRPr lang="en-ZA" dirty="0"/>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
            </a:pPr>
            <a:r>
              <a:rPr lang="en-US" dirty="0" smtClean="0"/>
              <a:t>Definition of EMIA</a:t>
            </a:r>
          </a:p>
          <a:p>
            <a:pPr>
              <a:buFont typeface="Wingdings" panose="05000000000000000000" pitchFamily="2" charset="2"/>
              <a:buChar char="§"/>
            </a:pPr>
            <a:r>
              <a:rPr lang="en-US" dirty="0" smtClean="0"/>
              <a:t>Objectives of the Scheme</a:t>
            </a:r>
          </a:p>
          <a:p>
            <a:pPr>
              <a:buFont typeface="Wingdings" panose="05000000000000000000" pitchFamily="2" charset="2"/>
              <a:buChar char="§"/>
            </a:pPr>
            <a:r>
              <a:rPr lang="en-US" dirty="0" smtClean="0"/>
              <a:t>Who qualifies</a:t>
            </a:r>
          </a:p>
          <a:p>
            <a:pPr>
              <a:buFont typeface="Wingdings" panose="05000000000000000000" pitchFamily="2" charset="2"/>
              <a:buChar char="§"/>
            </a:pPr>
            <a:r>
              <a:rPr lang="en-US" dirty="0" smtClean="0"/>
              <a:t>How do we market SA companies</a:t>
            </a:r>
          </a:p>
          <a:p>
            <a:pPr>
              <a:buFont typeface="Wingdings" panose="05000000000000000000" pitchFamily="2" charset="2"/>
              <a:buChar char="§"/>
            </a:pPr>
            <a:r>
              <a:rPr lang="en-US" dirty="0" smtClean="0"/>
              <a:t>EMIA Tools</a:t>
            </a:r>
          </a:p>
          <a:p>
            <a:pPr>
              <a:buFont typeface="Wingdings" panose="05000000000000000000" pitchFamily="2" charset="2"/>
              <a:buChar char="§"/>
            </a:pPr>
            <a:r>
              <a:rPr lang="en-US" dirty="0" smtClean="0"/>
              <a:t> Supporting Documentation</a:t>
            </a:r>
          </a:p>
          <a:p>
            <a:pPr>
              <a:buFont typeface="Wingdings" panose="05000000000000000000" pitchFamily="2" charset="2"/>
              <a:buChar char="§"/>
            </a:pPr>
            <a:r>
              <a:rPr lang="en-US" dirty="0" smtClean="0"/>
              <a:t>Financial Assistance</a:t>
            </a:r>
          </a:p>
          <a:p>
            <a:pPr>
              <a:buFont typeface="Wingdings" panose="05000000000000000000" pitchFamily="2" charset="2"/>
              <a:buChar char="§"/>
            </a:pPr>
            <a:r>
              <a:rPr lang="en-US" dirty="0" smtClean="0"/>
              <a:t>Sectors Targeted</a:t>
            </a:r>
          </a:p>
          <a:p>
            <a:pPr>
              <a:buFont typeface="Wingdings" panose="05000000000000000000" pitchFamily="2" charset="2"/>
              <a:buChar char="§"/>
            </a:pPr>
            <a:r>
              <a:rPr lang="en-US" dirty="0" smtClean="0"/>
              <a:t>How to submit a claim</a:t>
            </a:r>
          </a:p>
          <a:p>
            <a:pPr>
              <a:buFont typeface="Wingdings" panose="05000000000000000000" pitchFamily="2" charset="2"/>
              <a:buChar char="§"/>
            </a:pPr>
            <a:r>
              <a:rPr lang="en-US" dirty="0" smtClean="0"/>
              <a:t>Conditions</a:t>
            </a:r>
          </a:p>
          <a:p>
            <a:pPr>
              <a:buFont typeface="Wingdings" panose="05000000000000000000" pitchFamily="2" charset="2"/>
              <a:buChar char="§"/>
            </a:pPr>
            <a:r>
              <a:rPr lang="en-US" dirty="0" smtClean="0"/>
              <a:t>How to contact </a:t>
            </a:r>
            <a:r>
              <a:rPr lang="en-US" b="1" dirty="0" smtClean="0"/>
              <a:t>EMIA/</a:t>
            </a:r>
            <a:r>
              <a:rPr lang="en-US" b="1" dirty="0" err="1" smtClean="0"/>
              <a:t>thedtic</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ZA" dirty="0"/>
          </a:p>
        </p:txBody>
      </p:sp>
      <p:sp>
        <p:nvSpPr>
          <p:cNvPr id="4" name="Title 1">
            <a:extLst>
              <a:ext uri="{FF2B5EF4-FFF2-40B4-BE49-F238E27FC236}">
                <a16:creationId xmlns:a16="http://schemas.microsoft.com/office/drawing/2014/main" id="{41F85BD9-3D16-5B43-B3F8-489EC1C2CBC5}"/>
              </a:ext>
            </a:extLst>
          </p:cNvPr>
          <p:cNvSpPr txBox="1">
            <a:spLocks/>
          </p:cNvSpPr>
          <p:nvPr/>
        </p:nvSpPr>
        <p:spPr>
          <a:xfrm>
            <a:off x="385354" y="76731"/>
            <a:ext cx="8229600" cy="952500"/>
          </a:xfrm>
          <a:prstGeom prst="rect">
            <a:avLst/>
          </a:prstGeom>
          <a:solidFill>
            <a:schemeClr val="accent6">
              <a:lumMod val="75000"/>
            </a:schemeClr>
          </a:solidFill>
        </p:spPr>
        <p:txBody>
          <a:bodyPr vert="horz" lIns="77925" tIns="38963" rIns="77925" bIns="38963" rtlCol="0" anchor="ctr">
            <a:normAutofit/>
          </a:bodyPr>
          <a:lstStyle>
            <a:lvl1pPr algn="ctr" defTabSz="389626" rtl="0" eaLnBrk="1" latinLnBrk="0" hangingPunct="1">
              <a:spcBef>
                <a:spcPct val="0"/>
              </a:spcBef>
              <a:buNone/>
              <a:defRPr sz="3700" kern="1200">
                <a:solidFill>
                  <a:schemeClr val="tx1"/>
                </a:solidFill>
                <a:latin typeface="+mj-lt"/>
                <a:ea typeface="+mj-ea"/>
                <a:cs typeface="+mj-cs"/>
              </a:defRPr>
            </a:lvl1pPr>
          </a:lstStyle>
          <a:p>
            <a:pPr>
              <a:defRPr/>
            </a:pPr>
            <a:r>
              <a:rPr lang="en-US" b="1" baseline="30000" dirty="0" smtClean="0">
                <a:solidFill>
                  <a:schemeClr val="bg1"/>
                </a:solidFill>
                <a:latin typeface="Arial"/>
                <a:cs typeface="Arial"/>
              </a:rPr>
              <a:t/>
            </a:r>
            <a:br>
              <a:rPr lang="en-US" b="1" baseline="30000" dirty="0" smtClean="0">
                <a:solidFill>
                  <a:schemeClr val="bg1"/>
                </a:solidFill>
                <a:latin typeface="Arial"/>
                <a:cs typeface="Arial"/>
              </a:rPr>
            </a:br>
            <a:r>
              <a:rPr lang="en-US" b="1" baseline="30000" dirty="0" smtClean="0">
                <a:solidFill>
                  <a:schemeClr val="bg1"/>
                </a:solidFill>
                <a:latin typeface="Arial"/>
                <a:cs typeface="Arial"/>
              </a:rPr>
              <a:t>CONTENT </a:t>
            </a:r>
            <a:endParaRPr lang="en-US" b="1" baseline="30000" dirty="0">
              <a:solidFill>
                <a:schemeClr val="bg1"/>
              </a:solidFill>
              <a:latin typeface="Arial"/>
              <a:cs typeface="Arial"/>
            </a:endParaRPr>
          </a:p>
        </p:txBody>
      </p:sp>
    </p:spTree>
    <p:extLst>
      <p:ext uri="{BB962C8B-B14F-4D97-AF65-F5344CB8AC3E}">
        <p14:creationId xmlns:p14="http://schemas.microsoft.com/office/powerpoint/2010/main" val="3985272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EMIA CONTACTS</a:t>
            </a:r>
            <a:endParaRPr lang="en-ZA"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292960666"/>
              </p:ext>
            </p:extLst>
          </p:nvPr>
        </p:nvGraphicFramePr>
        <p:xfrm>
          <a:off x="457200" y="1077686"/>
          <a:ext cx="8153399" cy="4716002"/>
        </p:xfrm>
        <a:graphic>
          <a:graphicData uri="http://schemas.openxmlformats.org/drawingml/2006/table">
            <a:tbl>
              <a:tblPr/>
              <a:tblGrid>
                <a:gridCol w="1828799">
                  <a:extLst>
                    <a:ext uri="{9D8B030D-6E8A-4147-A177-3AD203B41FA5}">
                      <a16:colId xmlns:a16="http://schemas.microsoft.com/office/drawing/2014/main" val="3754857758"/>
                    </a:ext>
                  </a:extLst>
                </a:gridCol>
                <a:gridCol w="1981200">
                  <a:extLst>
                    <a:ext uri="{9D8B030D-6E8A-4147-A177-3AD203B41FA5}">
                      <a16:colId xmlns:a16="http://schemas.microsoft.com/office/drawing/2014/main" val="2229798207"/>
                    </a:ext>
                  </a:extLst>
                </a:gridCol>
                <a:gridCol w="2743200">
                  <a:extLst>
                    <a:ext uri="{9D8B030D-6E8A-4147-A177-3AD203B41FA5}">
                      <a16:colId xmlns:a16="http://schemas.microsoft.com/office/drawing/2014/main" val="2016828277"/>
                    </a:ext>
                  </a:extLst>
                </a:gridCol>
                <a:gridCol w="1600200">
                  <a:extLst>
                    <a:ext uri="{9D8B030D-6E8A-4147-A177-3AD203B41FA5}">
                      <a16:colId xmlns:a16="http://schemas.microsoft.com/office/drawing/2014/main" val="303637151"/>
                    </a:ext>
                  </a:extLst>
                </a:gridCol>
              </a:tblGrid>
              <a:tr h="849085">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1" i="0" u="none" strike="noStrike" cap="none" normalizeH="0" baseline="0" dirty="0" smtClean="0">
                          <a:ln>
                            <a:noFill/>
                          </a:ln>
                          <a:solidFill>
                            <a:schemeClr val="tx1"/>
                          </a:solidFill>
                          <a:effectLst/>
                          <a:latin typeface="Arial" charset="0"/>
                        </a:rPr>
                        <a:t>Deputy Director: </a:t>
                      </a:r>
                      <a:r>
                        <a:rPr kumimoji="0" lang="en-US" sz="1600" b="0" i="0" u="none" strike="noStrike" cap="none" normalizeH="0" baseline="0" dirty="0" smtClean="0">
                          <a:ln>
                            <a:noFill/>
                          </a:ln>
                          <a:solidFill>
                            <a:schemeClr val="tx1"/>
                          </a:solidFill>
                          <a:effectLst/>
                          <a:latin typeface="Arial" charset="0"/>
                        </a:rPr>
                        <a:t>Individual Participation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Busisiwe Radebe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hlinkClick r:id="rId2"/>
                        </a:rPr>
                        <a:t>BRadebe@thedtic.gov.za</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012 394 1038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0702548"/>
                  </a:ext>
                </a:extLst>
              </a:tr>
              <a:tr h="402027">
                <a:tc gridSpan="4">
                  <a:txBody>
                    <a:bodyPr/>
                    <a:lstStyle/>
                    <a:p>
                      <a:pPr marL="0" marR="0" lvl="0" indent="0" algn="ctr" defTabSz="914400" rtl="0" eaLnBrk="0" fontAlgn="base" latinLnBrk="0" hangingPunct="0">
                        <a:lnSpc>
                          <a:spcPct val="100000"/>
                        </a:lnSpc>
                        <a:spcBef>
                          <a:spcPct val="20000"/>
                        </a:spcBef>
                        <a:spcAft>
                          <a:spcPct val="0"/>
                        </a:spcAft>
                        <a:buClr>
                          <a:srgbClr val="FF9900"/>
                        </a:buClr>
                        <a:buSzTx/>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3952169"/>
                  </a:ext>
                </a:extLst>
              </a:tr>
              <a:tr h="489959">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1" i="0" u="none" strike="noStrike" cap="none" normalizeH="0" baseline="0" dirty="0" smtClean="0">
                          <a:ln>
                            <a:noFill/>
                          </a:ln>
                          <a:solidFill>
                            <a:schemeClr val="tx1"/>
                          </a:solidFill>
                          <a:effectLst/>
                          <a:latin typeface="Arial" charset="0"/>
                        </a:rPr>
                        <a:t>Director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Ernest Moagi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hlinkClick r:id="rId3"/>
                        </a:rPr>
                        <a:t>emoagi@thedtic.gov.za</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9900"/>
                        </a:buClr>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012 394 1961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336403"/>
                  </a:ext>
                </a:extLst>
              </a:tr>
              <a:tr h="843610">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1" i="0" u="none" strike="noStrike" cap="none" normalizeH="0" baseline="0" dirty="0" smtClean="0">
                          <a:ln>
                            <a:noFill/>
                          </a:ln>
                          <a:solidFill>
                            <a:schemeClr val="tx1"/>
                          </a:solidFill>
                          <a:effectLst/>
                          <a:latin typeface="Arial" charset="0"/>
                        </a:rPr>
                        <a:t>Deputy Director: </a:t>
                      </a:r>
                      <a:r>
                        <a:rPr kumimoji="0" lang="en-US" sz="1600" b="0" i="0" u="none" strike="noStrike" cap="none" normalizeH="0" baseline="0" dirty="0" smtClean="0">
                          <a:ln>
                            <a:noFill/>
                          </a:ln>
                          <a:solidFill>
                            <a:schemeClr val="tx1"/>
                          </a:solidFill>
                          <a:effectLst/>
                          <a:latin typeface="Arial" charset="0"/>
                        </a:rPr>
                        <a:t>Group Missions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Allison Christian /Corne du Plessis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hlinkClick r:id="rId4"/>
                        </a:rPr>
                        <a:t>achristian@thedtic.gov.za/ cduplessis@thedtic.gov.za</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012 394 1028</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012 394 1020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94053961"/>
                  </a:ext>
                </a:extLst>
              </a:tr>
              <a:tr h="1143560">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1" i="0" u="none" strike="noStrike" cap="none" normalizeH="0" baseline="0" dirty="0" smtClean="0">
                          <a:ln>
                            <a:noFill/>
                          </a:ln>
                          <a:solidFill>
                            <a:schemeClr val="tx1"/>
                          </a:solidFill>
                          <a:effectLst/>
                          <a:latin typeface="Arial" charset="0"/>
                        </a:rPr>
                        <a:t>Deputy Director:</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National Pavilions</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Deputy Director: </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EMIA Claims and Performance Measurements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Samuel Maboane/</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Victor Makhele</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Nxalati Mashele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hlinkClick r:id="rId5"/>
                        </a:rPr>
                        <a:t>smaboane@thedtic.gov.za</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hlinkClick r:id="rId6"/>
                        </a:rPr>
                        <a:t>vmakhele@thedtic.gov.za</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9900"/>
                        </a:buClr>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hlinkClick r:id="rId7"/>
                        </a:rPr>
                        <a:t>Nmashele@thedtic.gov.za</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9900"/>
                        </a:buClr>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012 394 1357</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012 394 1034</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1600" b="0" i="0" u="none" strike="noStrike" cap="none" normalizeH="0" baseline="0" dirty="0" smtClean="0">
                          <a:ln>
                            <a:noFill/>
                          </a:ln>
                          <a:solidFill>
                            <a:schemeClr val="tx1"/>
                          </a:solidFill>
                          <a:effectLst/>
                          <a:latin typeface="Arial" charset="0"/>
                        </a:rPr>
                        <a:t>012 394 1146</a:t>
                      </a:r>
                    </a:p>
                    <a:p>
                      <a:pPr marL="0" marR="0" lvl="0" indent="0" algn="l" defTabSz="914400" rtl="0" eaLnBrk="0" fontAlgn="base" latinLnBrk="0" hangingPunct="0">
                        <a:lnSpc>
                          <a:spcPct val="100000"/>
                        </a:lnSpc>
                        <a:spcBef>
                          <a:spcPct val="20000"/>
                        </a:spcBef>
                        <a:spcAft>
                          <a:spcPct val="0"/>
                        </a:spcAft>
                        <a:buClr>
                          <a:srgbClr val="FF9900"/>
                        </a:buClr>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332569"/>
                  </a:ext>
                </a:extLst>
              </a:tr>
            </a:tbl>
          </a:graphicData>
        </a:graphic>
      </p:graphicFrame>
      <p:sp>
        <p:nvSpPr>
          <p:cNvPr id="4" name="Title 1">
            <a:extLst>
              <a:ext uri="{FF2B5EF4-FFF2-40B4-BE49-F238E27FC236}">
                <a16:creationId xmlns:a16="http://schemas.microsoft.com/office/drawing/2014/main" id="{41F85BD9-3D16-5B43-B3F8-489EC1C2CBC5}"/>
              </a:ext>
            </a:extLst>
          </p:cNvPr>
          <p:cNvSpPr txBox="1">
            <a:spLocks/>
          </p:cNvSpPr>
          <p:nvPr/>
        </p:nvSpPr>
        <p:spPr>
          <a:xfrm>
            <a:off x="457200" y="58783"/>
            <a:ext cx="8229600" cy="952500"/>
          </a:xfrm>
          <a:prstGeom prst="rect">
            <a:avLst/>
          </a:prstGeom>
          <a:solidFill>
            <a:schemeClr val="accent6">
              <a:lumMod val="75000"/>
            </a:schemeClr>
          </a:solidFill>
        </p:spPr>
        <p:txBody>
          <a:bodyPr vert="horz" lIns="77925" tIns="38963" rIns="77925" bIns="38963" rtlCol="0" anchor="ctr">
            <a:normAutofit/>
          </a:bodyPr>
          <a:lstStyle>
            <a:lvl1pPr algn="ctr" defTabSz="389626" rtl="0" eaLnBrk="1" latinLnBrk="0" hangingPunct="1">
              <a:spcBef>
                <a:spcPct val="0"/>
              </a:spcBef>
              <a:buNone/>
              <a:defRPr sz="3700" kern="1200">
                <a:solidFill>
                  <a:schemeClr val="tx1"/>
                </a:solidFill>
                <a:latin typeface="+mj-lt"/>
                <a:ea typeface="+mj-ea"/>
                <a:cs typeface="+mj-cs"/>
              </a:defRPr>
            </a:lvl1pPr>
          </a:lstStyle>
          <a:p>
            <a:pPr>
              <a:defRPr/>
            </a:pPr>
            <a:r>
              <a:rPr lang="en-US" b="1" baseline="30000" dirty="0" smtClean="0">
                <a:solidFill>
                  <a:schemeClr val="bg1"/>
                </a:solidFill>
                <a:latin typeface="Arial"/>
                <a:cs typeface="Arial"/>
              </a:rPr>
              <a:t/>
            </a:r>
            <a:br>
              <a:rPr lang="en-US" b="1" baseline="30000" dirty="0" smtClean="0">
                <a:solidFill>
                  <a:schemeClr val="bg1"/>
                </a:solidFill>
                <a:latin typeface="Arial"/>
                <a:cs typeface="Arial"/>
              </a:rPr>
            </a:br>
            <a:r>
              <a:rPr lang="en-US" b="1" baseline="30000" dirty="0" smtClean="0">
                <a:solidFill>
                  <a:schemeClr val="bg1"/>
                </a:solidFill>
                <a:latin typeface="Arial"/>
                <a:cs typeface="Arial"/>
              </a:rPr>
              <a:t>CONTACT DETAILS</a:t>
            </a:r>
            <a:endParaRPr lang="en-US" b="1" baseline="30000" dirty="0">
              <a:solidFill>
                <a:schemeClr val="bg1"/>
              </a:solidFill>
              <a:latin typeface="Arial"/>
              <a:cs typeface="Arial"/>
            </a:endParaRPr>
          </a:p>
        </p:txBody>
      </p:sp>
    </p:spTree>
    <p:extLst>
      <p:ext uri="{BB962C8B-B14F-4D97-AF65-F5344CB8AC3E}">
        <p14:creationId xmlns:p14="http://schemas.microsoft.com/office/powerpoint/2010/main" val="3092910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58783"/>
            <a:ext cx="8229600" cy="952500"/>
          </a:xfrm>
          <a:solidFill>
            <a:schemeClr val="accent6">
              <a:lumMod val="75000"/>
            </a:schemeClr>
          </a:solidFill>
        </p:spPr>
        <p:txBody>
          <a:bodyPr rtlCol="0">
            <a:normAutofit/>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DEFINITION</a:t>
            </a:r>
            <a:endParaRPr lang="en-US"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fontScale="85000" lnSpcReduction="10000"/>
          </a:bodyPr>
          <a:lstStyle/>
          <a:p>
            <a:pPr marL="0" lvl="0" indent="0" algn="just">
              <a:lnSpc>
                <a:spcPct val="150000"/>
              </a:lnSpc>
              <a:buNone/>
            </a:pPr>
            <a:r>
              <a:rPr lang="en-GB" sz="2800" dirty="0">
                <a:solidFill>
                  <a:srgbClr val="000000"/>
                </a:solidFill>
                <a:latin typeface="Arial"/>
              </a:rPr>
              <a:t>Export Marketing and Investment </a:t>
            </a:r>
            <a:r>
              <a:rPr lang="en-GB" sz="2800" dirty="0" smtClean="0">
                <a:solidFill>
                  <a:srgbClr val="000000"/>
                </a:solidFill>
                <a:latin typeface="Arial"/>
              </a:rPr>
              <a:t>Assistance ( EMIA)  </a:t>
            </a:r>
            <a:r>
              <a:rPr lang="en-GB" sz="2800" dirty="0">
                <a:solidFill>
                  <a:srgbClr val="000000"/>
                </a:solidFill>
                <a:latin typeface="Arial"/>
              </a:rPr>
              <a:t>is an incentive offered by the Department of </a:t>
            </a:r>
            <a:r>
              <a:rPr lang="en-GB" sz="2800" dirty="0" smtClean="0">
                <a:solidFill>
                  <a:srgbClr val="000000"/>
                </a:solidFill>
                <a:latin typeface="Arial"/>
              </a:rPr>
              <a:t>Trade, Industry and Competition </a:t>
            </a:r>
            <a:r>
              <a:rPr lang="en-GB" sz="2800" dirty="0">
                <a:solidFill>
                  <a:srgbClr val="000000"/>
                </a:solidFill>
                <a:latin typeface="Arial"/>
              </a:rPr>
              <a:t>to partially compensate </a:t>
            </a:r>
            <a:r>
              <a:rPr lang="en-GB" sz="2800" dirty="0" smtClean="0">
                <a:solidFill>
                  <a:srgbClr val="000000"/>
                </a:solidFill>
                <a:latin typeface="Arial"/>
              </a:rPr>
              <a:t>exporters </a:t>
            </a:r>
            <a:r>
              <a:rPr lang="en-GB" sz="2800" dirty="0">
                <a:solidFill>
                  <a:srgbClr val="000000"/>
                </a:solidFill>
                <a:latin typeface="Arial"/>
              </a:rPr>
              <a:t>for costs incurred in respect </a:t>
            </a:r>
            <a:r>
              <a:rPr lang="en-GB" sz="2800" dirty="0" smtClean="0">
                <a:solidFill>
                  <a:srgbClr val="000000"/>
                </a:solidFill>
                <a:latin typeface="Arial"/>
              </a:rPr>
              <a:t>of identifying new and developing export markets for SA Products and Services and recruiting Foreign Direct Investment into the country.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585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OBJECTIVES</a:t>
            </a:r>
            <a:r>
              <a:rPr lang="en-US" b="1" dirty="0">
                <a:solidFill>
                  <a:schemeClr val="bg1"/>
                </a:solidFill>
                <a:latin typeface="Arial"/>
                <a:cs typeface="Arial"/>
              </a:rPr>
              <a:t> </a:t>
            </a:r>
            <a:r>
              <a:rPr lang="en-US" sz="3100" b="1" dirty="0" smtClean="0">
                <a:solidFill>
                  <a:schemeClr val="bg1"/>
                </a:solidFill>
                <a:latin typeface="Arial"/>
                <a:cs typeface="Arial"/>
              </a:rPr>
              <a:t>OF EMIA</a:t>
            </a:r>
            <a:endParaRPr lang="en-US" sz="31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fontScale="62500" lnSpcReduction="20000"/>
          </a:bodyPr>
          <a:lstStyle/>
          <a:p>
            <a:pPr algn="just">
              <a:lnSpc>
                <a:spcPct val="150000"/>
              </a:lnSpc>
            </a:pPr>
            <a:r>
              <a:rPr lang="en-ZA" sz="2800" dirty="0">
                <a:latin typeface="Arial" panose="020B0604020202020204" pitchFamily="34" charset="0"/>
                <a:cs typeface="Arial" panose="020B0604020202020204" pitchFamily="34" charset="0"/>
              </a:rPr>
              <a:t>Provide marketing assistance in order to develop new export markets and grow existing export markets; </a:t>
            </a:r>
          </a:p>
          <a:p>
            <a:pPr algn="just">
              <a:lnSpc>
                <a:spcPct val="150000"/>
              </a:lnSpc>
            </a:pPr>
            <a:r>
              <a:rPr lang="en-ZA" sz="2800" dirty="0">
                <a:latin typeface="Arial" panose="020B0604020202020204" pitchFamily="34" charset="0"/>
                <a:cs typeface="Arial" panose="020B0604020202020204" pitchFamily="34" charset="0"/>
              </a:rPr>
              <a:t>Assist with the identification of new export markets through market research; </a:t>
            </a:r>
          </a:p>
          <a:p>
            <a:pPr algn="just">
              <a:lnSpc>
                <a:spcPct val="150000"/>
              </a:lnSpc>
            </a:pPr>
            <a:r>
              <a:rPr lang="en-ZA" sz="2800" dirty="0">
                <a:latin typeface="Arial" panose="020B0604020202020204" pitchFamily="34" charset="0"/>
                <a:cs typeface="Arial" panose="020B0604020202020204" pitchFamily="34" charset="0"/>
              </a:rPr>
              <a:t>Assist companies to increase their competitive by supporting patent registrations; </a:t>
            </a:r>
          </a:p>
          <a:p>
            <a:pPr algn="just">
              <a:lnSpc>
                <a:spcPct val="150000"/>
              </a:lnSpc>
            </a:pPr>
            <a:r>
              <a:rPr lang="en-ZA" sz="2800" dirty="0">
                <a:latin typeface="Arial" panose="020B0604020202020204" pitchFamily="34" charset="0"/>
                <a:cs typeface="Arial" panose="020B0604020202020204" pitchFamily="34" charset="0"/>
              </a:rPr>
              <a:t>Assist with facilitation to grow FDI through Investment Missions; and </a:t>
            </a:r>
          </a:p>
          <a:p>
            <a:pPr algn="just">
              <a:lnSpc>
                <a:spcPct val="150000"/>
              </a:lnSpc>
            </a:pPr>
            <a:r>
              <a:rPr lang="en-ZA" sz="2800" dirty="0">
                <a:latin typeface="Arial" panose="020B0604020202020204" pitchFamily="34" charset="0"/>
                <a:cs typeface="Arial" panose="020B0604020202020204" pitchFamily="34" charset="0"/>
              </a:rPr>
              <a:t>Increase the contribution of black-owned businesses and SMMEs to South Africa's economy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196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WHO</a:t>
            </a:r>
            <a:r>
              <a:rPr lang="en-US" b="1" dirty="0" smtClean="0">
                <a:solidFill>
                  <a:schemeClr val="bg1"/>
                </a:solidFill>
                <a:latin typeface="Arial"/>
                <a:cs typeface="Arial"/>
              </a:rPr>
              <a:t> QUALIFIES FOR EMIA</a:t>
            </a:r>
            <a:endParaRPr lang="en-US" sz="31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fontScale="77500" lnSpcReduction="20000"/>
          </a:bodyPr>
          <a:lstStyle/>
          <a:p>
            <a:pPr marL="0" lvl="0" indent="0" algn="just">
              <a:lnSpc>
                <a:spcPct val="150000"/>
              </a:lnSpc>
              <a:buNone/>
            </a:pPr>
            <a:r>
              <a:rPr lang="en-GB" sz="1600" dirty="0">
                <a:solidFill>
                  <a:srgbClr val="000000"/>
                </a:solidFill>
                <a:latin typeface="Arial"/>
              </a:rPr>
              <a:t>The </a:t>
            </a:r>
            <a:r>
              <a:rPr lang="en-GB" sz="1600" dirty="0" smtClean="0">
                <a:solidFill>
                  <a:srgbClr val="000000"/>
                </a:solidFill>
                <a:latin typeface="Arial"/>
              </a:rPr>
              <a:t>following entities qualify to apply for funding:</a:t>
            </a:r>
            <a:endParaRPr lang="en-GB" sz="1600" dirty="0">
              <a:solidFill>
                <a:srgbClr val="000000"/>
              </a:solidFill>
              <a:latin typeface="Arial"/>
            </a:endParaRPr>
          </a:p>
          <a:p>
            <a:pPr marL="285750" lvl="0" indent="-285750" algn="just">
              <a:lnSpc>
                <a:spcPct val="150000"/>
              </a:lnSpc>
              <a:buFont typeface="Arial" pitchFamily="34" charset="0"/>
              <a:buChar char="•"/>
            </a:pPr>
            <a:r>
              <a:rPr lang="en-GB" sz="1600" dirty="0">
                <a:solidFill>
                  <a:srgbClr val="000000"/>
                </a:solidFill>
                <a:latin typeface="Arial"/>
              </a:rPr>
              <a:t>Registered South African Manufacturers/service companies</a:t>
            </a:r>
          </a:p>
          <a:p>
            <a:pPr marL="285750" lvl="0" indent="-285750" algn="just">
              <a:lnSpc>
                <a:spcPct val="150000"/>
              </a:lnSpc>
              <a:buFont typeface="Arial" pitchFamily="34" charset="0"/>
              <a:buChar char="•"/>
            </a:pPr>
            <a:r>
              <a:rPr lang="en-GB" sz="1600" dirty="0">
                <a:solidFill>
                  <a:srgbClr val="000000"/>
                </a:solidFill>
                <a:latin typeface="Arial"/>
              </a:rPr>
              <a:t>South African export trading houses</a:t>
            </a:r>
          </a:p>
          <a:p>
            <a:pPr marL="285750" lvl="0" indent="-285750" algn="just">
              <a:lnSpc>
                <a:spcPct val="150000"/>
              </a:lnSpc>
              <a:buFont typeface="Arial" pitchFamily="34" charset="0"/>
              <a:buChar char="•"/>
            </a:pPr>
            <a:r>
              <a:rPr lang="en-GB" sz="1600" dirty="0">
                <a:solidFill>
                  <a:srgbClr val="000000"/>
                </a:solidFill>
                <a:latin typeface="Arial"/>
              </a:rPr>
              <a:t>Commission agents</a:t>
            </a:r>
          </a:p>
          <a:p>
            <a:pPr marL="285750" lvl="0" indent="-285750" algn="just">
              <a:lnSpc>
                <a:spcPct val="150000"/>
              </a:lnSpc>
              <a:buFont typeface="Arial" pitchFamily="34" charset="0"/>
              <a:buChar char="•"/>
            </a:pPr>
            <a:r>
              <a:rPr lang="en-GB" sz="1600" dirty="0">
                <a:solidFill>
                  <a:srgbClr val="000000"/>
                </a:solidFill>
                <a:latin typeface="Arial"/>
              </a:rPr>
              <a:t>South African Export Councils</a:t>
            </a:r>
          </a:p>
          <a:p>
            <a:pPr marL="285750" lvl="0" indent="-285750" algn="just">
              <a:lnSpc>
                <a:spcPct val="150000"/>
              </a:lnSpc>
              <a:buFont typeface="Arial" pitchFamily="34" charset="0"/>
              <a:buChar char="•"/>
            </a:pPr>
            <a:r>
              <a:rPr lang="en-GB" sz="1600" dirty="0">
                <a:solidFill>
                  <a:srgbClr val="000000"/>
                </a:solidFill>
                <a:latin typeface="Arial"/>
              </a:rPr>
              <a:t>Industry Associations </a:t>
            </a:r>
          </a:p>
          <a:p>
            <a:pPr marL="285750" lvl="0" indent="-285750" algn="just">
              <a:lnSpc>
                <a:spcPct val="150000"/>
              </a:lnSpc>
              <a:buFont typeface="Arial" pitchFamily="34" charset="0"/>
              <a:buChar char="•"/>
            </a:pPr>
            <a:r>
              <a:rPr lang="en-GB" sz="1600" dirty="0">
                <a:solidFill>
                  <a:srgbClr val="000000"/>
                </a:solidFill>
                <a:latin typeface="Arial"/>
              </a:rPr>
              <a:t>Joint Action Groups</a:t>
            </a:r>
          </a:p>
          <a:p>
            <a:pPr marL="285750" lvl="0" indent="-285750" algn="just">
              <a:lnSpc>
                <a:spcPct val="150000"/>
              </a:lnSpc>
              <a:buFont typeface="Arial" pitchFamily="34" charset="0"/>
              <a:buChar char="•"/>
            </a:pPr>
            <a:r>
              <a:rPr lang="en-GB" sz="1600" dirty="0">
                <a:solidFill>
                  <a:srgbClr val="000000"/>
                </a:solidFill>
                <a:latin typeface="Arial"/>
              </a:rPr>
              <a:t>South African registered co-operatives</a:t>
            </a:r>
          </a:p>
          <a:p>
            <a:pPr marL="0" lvl="0" indent="0" algn="just">
              <a:lnSpc>
                <a:spcPct val="150000"/>
              </a:lnSpc>
              <a:buNone/>
            </a:pPr>
            <a:r>
              <a:rPr lang="en-GB" sz="1600" b="1" dirty="0">
                <a:solidFill>
                  <a:srgbClr val="000000"/>
                </a:solidFill>
                <a:latin typeface="Arial"/>
              </a:rPr>
              <a:t>All entities should have traded for more than one financial year</a:t>
            </a:r>
          </a:p>
          <a:p>
            <a:pPr marL="342900" lvl="1" indent="-342900" algn="just">
              <a:lnSpc>
                <a:spcPct val="150000"/>
              </a:lnSpc>
              <a:buFontTx/>
              <a:buChar char="•"/>
            </a:pPr>
            <a:r>
              <a:rPr lang="en-GB" sz="1600" dirty="0">
                <a:solidFill>
                  <a:srgbClr val="000000"/>
                </a:solidFill>
                <a:latin typeface="Arial"/>
              </a:rPr>
              <a:t>Export Readiness  - The company and product must be ready for international trading, having the capacity, meet all the requirements in terms of product quality.</a:t>
            </a:r>
          </a:p>
          <a:p>
            <a:pPr marL="342900" lvl="1" indent="-342900" algn="just">
              <a:lnSpc>
                <a:spcPct val="150000"/>
              </a:lnSpc>
              <a:buFontTx/>
              <a:buChar char="•"/>
            </a:pPr>
            <a:r>
              <a:rPr lang="en-GB" sz="1600" dirty="0" smtClean="0">
                <a:solidFill>
                  <a:srgbClr val="000000"/>
                </a:solidFill>
                <a:latin typeface="Arial"/>
              </a:rPr>
              <a:t>Funding will be available for one person per company (representing the company during the event)</a:t>
            </a:r>
            <a:endParaRPr lang="en-GB" sz="1600" b="1" dirty="0">
              <a:solidFill>
                <a:srgbClr val="000000"/>
              </a:solidFill>
              <a:latin typeface="Arial"/>
            </a:endParaRPr>
          </a:p>
        </p:txBody>
      </p:sp>
    </p:spTree>
    <p:extLst>
      <p:ext uri="{BB962C8B-B14F-4D97-AF65-F5344CB8AC3E}">
        <p14:creationId xmlns:p14="http://schemas.microsoft.com/office/powerpoint/2010/main" val="1789890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HOW DO WE MARKET</a:t>
            </a:r>
            <a:r>
              <a:rPr lang="en-US" b="1" dirty="0" smtClean="0">
                <a:solidFill>
                  <a:schemeClr val="bg1"/>
                </a:solidFill>
                <a:latin typeface="Arial"/>
                <a:cs typeface="Arial"/>
              </a:rPr>
              <a:t> SA COMPANIES VIA </a:t>
            </a:r>
            <a:r>
              <a:rPr lang="en-US" b="1" baseline="30000" dirty="0" smtClean="0">
                <a:solidFill>
                  <a:schemeClr val="bg1"/>
                </a:solidFill>
                <a:latin typeface="Arial"/>
                <a:cs typeface="Arial"/>
              </a:rPr>
              <a:t>EMIA </a:t>
            </a:r>
            <a:endParaRPr lang="en-US" sz="31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a:bodyPr>
          <a:lstStyle/>
          <a:p>
            <a:pPr algn="just">
              <a:lnSpc>
                <a:spcPct val="150000"/>
              </a:lnSpc>
            </a:pP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Exhibitions : National Pavilions</a:t>
            </a:r>
          </a:p>
          <a:p>
            <a:pPr marL="0" indent="0" algn="just">
              <a:lnSpc>
                <a:spcPct val="150000"/>
              </a:lnSpc>
              <a:buNone/>
            </a:pPr>
            <a:endPar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Group Trade Missions 	: Outward Trade Missions</a:t>
            </a:r>
          </a:p>
          <a:p>
            <a:pPr marL="0" indent="0" algn="just">
              <a:lnSpc>
                <a:spcPct val="150000"/>
              </a:lnSpc>
              <a:buNone/>
            </a:pP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Outward Investment Missions</a:t>
            </a:r>
          </a:p>
          <a:p>
            <a:pPr marL="0" indent="0" algn="just">
              <a:lnSpc>
                <a:spcPct val="150000"/>
              </a:lnSpc>
              <a:buNone/>
            </a:pP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Inward  Buying Missions</a:t>
            </a:r>
          </a:p>
          <a:p>
            <a:pPr marL="0" indent="0" algn="just">
              <a:lnSpc>
                <a:spcPct val="150000"/>
              </a:lnSpc>
              <a:buNone/>
            </a:pP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Inward Investment Missions</a:t>
            </a:r>
            <a:endParaRPr lang="en-ZA"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lnSpc>
                <a:spcPct val="150000"/>
              </a:lnSpc>
              <a:buNone/>
            </a:pPr>
            <a:endParaRPr lang="en-US" sz="18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lnSpc>
                <a:spcPct val="150000"/>
              </a:lnSpc>
              <a:buNone/>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928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EMIA TOOLS - NATIONAL PAVILLIONS</a:t>
            </a:r>
            <a:endParaRPr lang="en-US" sz="31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a:bodyPr>
          <a:lstStyle/>
          <a:p>
            <a:pPr marL="0" indent="0" algn="just">
              <a:lnSpc>
                <a:spcPct val="150000"/>
              </a:lnSpc>
              <a:buNone/>
            </a:pPr>
            <a:r>
              <a:rPr lang="en-ZA" sz="1600" b="1" dirty="0">
                <a:latin typeface="Arial" panose="020B0604020202020204" pitchFamily="34" charset="0"/>
                <a:cs typeface="Arial" panose="020B0604020202020204" pitchFamily="34" charset="0"/>
              </a:rPr>
              <a:t>National Pavilions</a:t>
            </a:r>
          </a:p>
          <a:p>
            <a:pPr algn="just">
              <a:lnSpc>
                <a:spcPct val="150000"/>
              </a:lnSpc>
            </a:pPr>
            <a:r>
              <a:rPr lang="en-ZA" sz="1600" b="1" dirty="0">
                <a:latin typeface="Arial" panose="020B0604020202020204" pitchFamily="34" charset="0"/>
                <a:cs typeface="Arial" panose="020B0604020202020204" pitchFamily="34" charset="0"/>
              </a:rPr>
              <a:t>the </a:t>
            </a:r>
            <a:r>
              <a:rPr lang="en-ZA" sz="1600" b="1" dirty="0" smtClean="0">
                <a:latin typeface="Arial" panose="020B0604020202020204" pitchFamily="34" charset="0"/>
                <a:cs typeface="Arial" panose="020B0604020202020204" pitchFamily="34" charset="0"/>
              </a:rPr>
              <a:t>dtic </a:t>
            </a:r>
            <a:r>
              <a:rPr lang="en-ZA" sz="1600" dirty="0">
                <a:latin typeface="Arial" panose="020B0604020202020204" pitchFamily="34" charset="0"/>
                <a:cs typeface="Arial" panose="020B0604020202020204" pitchFamily="34" charset="0"/>
              </a:rPr>
              <a:t>assists South African exporters by organising National </a:t>
            </a:r>
            <a:r>
              <a:rPr lang="en-ZA" sz="1600" dirty="0" smtClean="0">
                <a:latin typeface="Arial" panose="020B0604020202020204" pitchFamily="34" charset="0"/>
                <a:cs typeface="Arial" panose="020B0604020202020204" pitchFamily="34" charset="0"/>
              </a:rPr>
              <a:t>Pavilions ( Exhibition show)  </a:t>
            </a:r>
            <a:r>
              <a:rPr lang="en-ZA" sz="1600" dirty="0">
                <a:latin typeface="Arial" panose="020B0604020202020204" pitchFamily="34" charset="0"/>
                <a:cs typeface="Arial" panose="020B0604020202020204" pitchFamily="34" charset="0"/>
              </a:rPr>
              <a:t>to showcase local products at international trade exhibitions</a:t>
            </a:r>
          </a:p>
          <a:p>
            <a:pPr algn="just">
              <a:lnSpc>
                <a:spcPct val="150000"/>
              </a:lnSpc>
            </a:pPr>
            <a:r>
              <a:rPr lang="en-GB" sz="1600" dirty="0" smtClean="0">
                <a:latin typeface="Arial" panose="020B0604020202020204" pitchFamily="34" charset="0"/>
                <a:cs typeface="Arial" panose="020B0604020202020204" pitchFamily="34" charset="0"/>
              </a:rPr>
              <a:t>Companies participating under National Pavilions has an advantage of group participation at a leading local or International </a:t>
            </a:r>
            <a:r>
              <a:rPr lang="en-GB" sz="1600" dirty="0">
                <a:latin typeface="Arial" panose="020B0604020202020204" pitchFamily="34" charset="0"/>
                <a:cs typeface="Arial" panose="020B0604020202020204" pitchFamily="34" charset="0"/>
              </a:rPr>
              <a:t>trade </a:t>
            </a:r>
            <a:r>
              <a:rPr lang="en-GB" sz="1600" dirty="0" smtClean="0">
                <a:latin typeface="Arial" panose="020B0604020202020204" pitchFamily="34" charset="0"/>
                <a:cs typeface="Arial" panose="020B0604020202020204" pitchFamily="34" charset="0"/>
              </a:rPr>
              <a:t>fair;</a:t>
            </a:r>
            <a:endParaRPr lang="en-GB" sz="1600" dirty="0">
              <a:latin typeface="Arial" panose="020B0604020202020204" pitchFamily="34" charset="0"/>
              <a:cs typeface="Arial" panose="020B0604020202020204" pitchFamily="34" charset="0"/>
            </a:endParaRPr>
          </a:p>
          <a:p>
            <a:pPr algn="just">
              <a:lnSpc>
                <a:spcPct val="150000"/>
              </a:lnSpc>
            </a:pPr>
            <a:r>
              <a:rPr lang="en-ZA" sz="1600" dirty="0" smtClean="0">
                <a:latin typeface="Arial" panose="020B0604020202020204" pitchFamily="34" charset="0"/>
                <a:cs typeface="Arial" panose="020B0604020202020204" pitchFamily="34" charset="0"/>
              </a:rPr>
              <a:t>These companies </a:t>
            </a:r>
            <a:r>
              <a:rPr lang="en-ZA" sz="1600" dirty="0">
                <a:latin typeface="Arial" panose="020B0604020202020204" pitchFamily="34" charset="0"/>
                <a:cs typeface="Arial" panose="020B0604020202020204" pitchFamily="34" charset="0"/>
              </a:rPr>
              <a:t>are clustered together according to its sectors or combination of sectors (Multi sector)</a:t>
            </a:r>
          </a:p>
        </p:txBody>
      </p:sp>
    </p:spTree>
    <p:extLst>
      <p:ext uri="{BB962C8B-B14F-4D97-AF65-F5344CB8AC3E}">
        <p14:creationId xmlns:p14="http://schemas.microsoft.com/office/powerpoint/2010/main" val="1418891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GROUP</a:t>
            </a:r>
            <a:r>
              <a:rPr lang="en-US" b="1" dirty="0" smtClean="0">
                <a:solidFill>
                  <a:schemeClr val="bg1"/>
                </a:solidFill>
                <a:latin typeface="Arial"/>
                <a:cs typeface="Arial"/>
              </a:rPr>
              <a:t> TRADE MISSIONS</a:t>
            </a:r>
            <a:endParaRPr lang="en-US" sz="31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a:bodyPr>
          <a:lstStyle/>
          <a:p>
            <a:pPr marL="0" indent="0">
              <a:buNone/>
            </a:pPr>
            <a:r>
              <a:rPr lang="en-GB" sz="1600" b="1" dirty="0">
                <a:latin typeface="Arial" panose="020B0604020202020204" pitchFamily="34" charset="0"/>
                <a:cs typeface="Arial" panose="020B0604020202020204" pitchFamily="34" charset="0"/>
              </a:rPr>
              <a:t>Group Outward Selling /Investment Missions</a:t>
            </a:r>
          </a:p>
          <a:p>
            <a:pPr algn="just">
              <a:lnSpc>
                <a:spcPct val="150000"/>
              </a:lnSpc>
            </a:pPr>
            <a:r>
              <a:rPr lang="en-GB" sz="1600" b="1" dirty="0">
                <a:latin typeface="Arial" panose="020B0604020202020204" pitchFamily="34" charset="0"/>
                <a:cs typeface="Arial" panose="020B0604020202020204" pitchFamily="34" charset="0"/>
              </a:rPr>
              <a:t>the </a:t>
            </a:r>
            <a:r>
              <a:rPr lang="en-GB" sz="1600" b="1" dirty="0" smtClean="0">
                <a:latin typeface="Arial" panose="020B0604020202020204" pitchFamily="34" charset="0"/>
                <a:cs typeface="Arial" panose="020B0604020202020204" pitchFamily="34" charset="0"/>
              </a:rPr>
              <a:t>dtic</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provides assistance to South African exporters who seek to conclude export orders with foreign </a:t>
            </a:r>
            <a:r>
              <a:rPr lang="en-GB" sz="1600" dirty="0" smtClean="0">
                <a:latin typeface="Arial" panose="020B0604020202020204" pitchFamily="34" charset="0"/>
                <a:cs typeface="Arial" panose="020B0604020202020204" pitchFamily="34" charset="0"/>
              </a:rPr>
              <a:t>buyers and for South </a:t>
            </a:r>
            <a:r>
              <a:rPr lang="en-GB" sz="1600" dirty="0">
                <a:latin typeface="Arial" panose="020B0604020202020204" pitchFamily="34" charset="0"/>
                <a:cs typeface="Arial" panose="020B0604020202020204" pitchFamily="34" charset="0"/>
              </a:rPr>
              <a:t>African entities which seek to encourage and attract foreign direct investment into the country.</a:t>
            </a:r>
          </a:p>
          <a:p>
            <a:pPr algn="just">
              <a:lnSpc>
                <a:spcPct val="150000"/>
              </a:lnSpc>
            </a:pPr>
            <a:r>
              <a:rPr lang="en-GB" sz="1600" dirty="0" smtClean="0">
                <a:latin typeface="Arial" panose="020B0604020202020204" pitchFamily="34" charset="0"/>
                <a:cs typeface="Arial" panose="020B0604020202020204" pitchFamily="34" charset="0"/>
              </a:rPr>
              <a:t>The offerings includes </a:t>
            </a:r>
            <a:r>
              <a:rPr lang="en-GB" sz="1600" dirty="0">
                <a:latin typeface="Arial" panose="020B0604020202020204" pitchFamily="34" charset="0"/>
                <a:cs typeface="Arial" panose="020B0604020202020204" pitchFamily="34" charset="0"/>
              </a:rPr>
              <a:t>assistance for </a:t>
            </a:r>
            <a:r>
              <a:rPr lang="en-GB" sz="1600" dirty="0" smtClean="0">
                <a:latin typeface="Arial" panose="020B0604020202020204" pitchFamily="34" charset="0"/>
                <a:cs typeface="Arial" panose="020B0604020202020204" pitchFamily="34" charset="0"/>
              </a:rPr>
              <a:t>export/Investment Seminars/Conferences and Primary Market </a:t>
            </a:r>
            <a:r>
              <a:rPr lang="en-GB" sz="1600" dirty="0">
                <a:latin typeface="Arial" panose="020B0604020202020204" pitchFamily="34" charset="0"/>
                <a:cs typeface="Arial" panose="020B0604020202020204" pitchFamily="34" charset="0"/>
              </a:rPr>
              <a:t>Research </a:t>
            </a:r>
            <a:r>
              <a:rPr lang="en-GB" sz="1600" dirty="0" smtClean="0">
                <a:latin typeface="Arial" panose="020B0604020202020204" pitchFamily="34" charset="0"/>
                <a:cs typeface="Arial" panose="020B0604020202020204" pitchFamily="34" charset="0"/>
              </a:rPr>
              <a:t>Mission</a:t>
            </a:r>
            <a:endParaRPr lang="en-GB" sz="1600" dirty="0">
              <a:latin typeface="Arial" panose="020B0604020202020204" pitchFamily="34" charset="0"/>
              <a:cs typeface="Arial" panose="020B0604020202020204" pitchFamily="34" charset="0"/>
            </a:endParaRPr>
          </a:p>
          <a:p>
            <a:pPr algn="just">
              <a:lnSpc>
                <a:spcPct val="150000"/>
              </a:lnSpc>
            </a:pPr>
            <a:r>
              <a:rPr lang="en-GB" sz="1600" dirty="0">
                <a:latin typeface="Arial" panose="020B0604020202020204" pitchFamily="34" charset="0"/>
                <a:cs typeface="Arial" panose="020B0604020202020204" pitchFamily="34" charset="0"/>
              </a:rPr>
              <a:t>These missions </a:t>
            </a:r>
            <a:r>
              <a:rPr lang="en-GB" sz="1600" dirty="0" smtClean="0">
                <a:latin typeface="Arial" panose="020B0604020202020204" pitchFamily="34" charset="0"/>
                <a:cs typeface="Arial" panose="020B0604020202020204" pitchFamily="34" charset="0"/>
              </a:rPr>
              <a:t>are exclusively </a:t>
            </a:r>
            <a:r>
              <a:rPr lang="en-GB" sz="1600" dirty="0">
                <a:latin typeface="Arial" panose="020B0604020202020204" pitchFamily="34" charset="0"/>
                <a:cs typeface="Arial" panose="020B0604020202020204" pitchFamily="34" charset="0"/>
              </a:rPr>
              <a:t>organised by Export Councils, Chambers of Commerce, </a:t>
            </a:r>
            <a:r>
              <a:rPr lang="en-GB" sz="1600" dirty="0" smtClean="0">
                <a:latin typeface="Arial" panose="020B0604020202020204" pitchFamily="34" charset="0"/>
                <a:cs typeface="Arial" panose="020B0604020202020204" pitchFamily="34" charset="0"/>
              </a:rPr>
              <a:t>Provincial Investment Promotion Agencies, Metros, </a:t>
            </a:r>
            <a:r>
              <a:rPr lang="en-GB" sz="1600" dirty="0">
                <a:latin typeface="Arial" panose="020B0604020202020204" pitchFamily="34" charset="0"/>
                <a:cs typeface="Arial" panose="020B0604020202020204" pitchFamily="34" charset="0"/>
              </a:rPr>
              <a:t>Export Clubs or </a:t>
            </a:r>
            <a:r>
              <a:rPr lang="en-GB" sz="1600" b="1" dirty="0" err="1">
                <a:latin typeface="Arial" panose="020B0604020202020204" pitchFamily="34" charset="0"/>
                <a:cs typeface="Arial" panose="020B0604020202020204" pitchFamily="34" charset="0"/>
              </a:rPr>
              <a:t>thedti</a:t>
            </a:r>
            <a:endParaRPr lang="en-GB" sz="1600" b="1" dirty="0">
              <a:latin typeface="Arial" panose="020B0604020202020204" pitchFamily="34" charset="0"/>
              <a:cs typeface="Arial" panose="020B0604020202020204" pitchFamily="34" charset="0"/>
            </a:endParaRPr>
          </a:p>
          <a:p>
            <a:pPr marL="0" indent="0" algn="just">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22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137160" y="163285"/>
            <a:ext cx="8229600" cy="952500"/>
          </a:xfrm>
          <a:solidFill>
            <a:schemeClr val="accent6">
              <a:lumMod val="75000"/>
            </a:schemeClr>
          </a:solidFill>
        </p:spPr>
        <p:txBody>
          <a:bodyPr rtlCol="0">
            <a:normAutofit fontScale="90000"/>
          </a:bodyPr>
          <a:lstStyle/>
          <a:p>
            <a:pPr eaLnBrk="1" hangingPunct="1">
              <a:defRPr/>
            </a:pPr>
            <a:r>
              <a:rPr lang="en-US" b="1" baseline="30000" dirty="0">
                <a:solidFill>
                  <a:schemeClr val="bg1"/>
                </a:solidFill>
                <a:latin typeface="Arial"/>
                <a:cs typeface="Arial"/>
              </a:rPr>
              <a:t/>
            </a:r>
            <a:br>
              <a:rPr lang="en-US" b="1" baseline="30000" dirty="0">
                <a:solidFill>
                  <a:schemeClr val="bg1"/>
                </a:solidFill>
                <a:latin typeface="Arial"/>
                <a:cs typeface="Arial"/>
              </a:rPr>
            </a:br>
            <a:r>
              <a:rPr lang="en-US" b="1" baseline="30000" dirty="0" smtClean="0">
                <a:solidFill>
                  <a:schemeClr val="bg1"/>
                </a:solidFill>
                <a:latin typeface="Arial"/>
                <a:cs typeface="Arial"/>
              </a:rPr>
              <a:t>GROUP</a:t>
            </a:r>
            <a:r>
              <a:rPr lang="en-US" b="1" dirty="0" smtClean="0">
                <a:solidFill>
                  <a:schemeClr val="bg1"/>
                </a:solidFill>
                <a:latin typeface="Arial"/>
                <a:cs typeface="Arial"/>
              </a:rPr>
              <a:t> TRADE MISSIONS CONTI…</a:t>
            </a:r>
            <a:endParaRPr lang="en-US" sz="31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a:bodyPr>
          <a:lstStyle/>
          <a:p>
            <a:pPr marL="0" indent="0">
              <a:buNone/>
            </a:pPr>
            <a:r>
              <a:rPr lang="en-GB" sz="1600" b="1" dirty="0">
                <a:latin typeface="Arial" panose="020B0604020202020204" pitchFamily="34" charset="0"/>
                <a:cs typeface="Arial" panose="020B0604020202020204" pitchFamily="34" charset="0"/>
              </a:rPr>
              <a:t>Group Inward Buying/Investment Missions</a:t>
            </a:r>
          </a:p>
          <a:p>
            <a:pPr algn="just">
              <a:lnSpc>
                <a:spcPct val="150000"/>
              </a:lnSpc>
            </a:pPr>
            <a:r>
              <a:rPr lang="en-GB" sz="1600" b="1" dirty="0">
                <a:latin typeface="Arial" panose="020B0604020202020204" pitchFamily="34" charset="0"/>
                <a:cs typeface="Arial" panose="020B0604020202020204" pitchFamily="34" charset="0"/>
              </a:rPr>
              <a:t>the dti </a:t>
            </a:r>
            <a:r>
              <a:rPr lang="en-GB" sz="1600" dirty="0">
                <a:latin typeface="Arial" panose="020B0604020202020204" pitchFamily="34" charset="0"/>
                <a:cs typeface="Arial" panose="020B0604020202020204" pitchFamily="34" charset="0"/>
              </a:rPr>
              <a:t>provides assistance to organisers of inward buying trade missions, which seek to enable the conclusion of export orders between South African exporters and prospective foreign buyers.</a:t>
            </a:r>
          </a:p>
          <a:p>
            <a:pPr algn="just">
              <a:lnSpc>
                <a:spcPct val="150000"/>
              </a:lnSpc>
            </a:pPr>
            <a:r>
              <a:rPr lang="en-GB" sz="1600" b="1" dirty="0">
                <a:latin typeface="Arial" panose="020B0604020202020204" pitchFamily="34" charset="0"/>
                <a:cs typeface="Arial" panose="020B0604020202020204" pitchFamily="34" charset="0"/>
              </a:rPr>
              <a:t>the dti </a:t>
            </a:r>
            <a:r>
              <a:rPr lang="en-GB" sz="1600" dirty="0">
                <a:latin typeface="Arial" panose="020B0604020202020204" pitchFamily="34" charset="0"/>
                <a:cs typeface="Arial" panose="020B0604020202020204" pitchFamily="34" charset="0"/>
              </a:rPr>
              <a:t>provides assistance to organisers of inward investment  missions, which seek to facilitate the flow of FDI into South Africa.</a:t>
            </a:r>
          </a:p>
          <a:p>
            <a:pPr algn="just">
              <a:lnSpc>
                <a:spcPct val="150000"/>
              </a:lnSpc>
            </a:pPr>
            <a:r>
              <a:rPr lang="en-GB" sz="1600" dirty="0">
                <a:latin typeface="Arial" panose="020B0604020202020204" pitchFamily="34" charset="0"/>
                <a:cs typeface="Arial" panose="020B0604020202020204" pitchFamily="34" charset="0"/>
              </a:rPr>
              <a:t>These missions are organised by Export Councils, Chambers of Commerce, PIPA’s, Export Clubs or </a:t>
            </a:r>
            <a:r>
              <a:rPr lang="en-GB" sz="1600" b="1" dirty="0" err="1">
                <a:latin typeface="Arial" panose="020B0604020202020204" pitchFamily="34" charset="0"/>
                <a:cs typeface="Arial" panose="020B0604020202020204" pitchFamily="34" charset="0"/>
              </a:rPr>
              <a:t>thedti</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960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4359</TotalTime>
  <Words>1484</Words>
  <Application>Microsoft Office PowerPoint</Application>
  <PresentationFormat>On-screen Show (16:10)</PresentationFormat>
  <Paragraphs>255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Calibri</vt:lpstr>
      <vt:lpstr>Wingdings</vt:lpstr>
      <vt:lpstr>Office Theme</vt:lpstr>
      <vt:lpstr>Export Awareness Workshop </vt:lpstr>
      <vt:lpstr>DEFINITION</vt:lpstr>
      <vt:lpstr> DEFINITION</vt:lpstr>
      <vt:lpstr> OBJECTIVES OF EMIA</vt:lpstr>
      <vt:lpstr> WHO QUALIFIES FOR EMIA</vt:lpstr>
      <vt:lpstr> HOW DO WE MARKET SA COMPANIES VIA EMIA </vt:lpstr>
      <vt:lpstr> EMIA TOOLS - NATIONAL PAVILLIONS</vt:lpstr>
      <vt:lpstr> GROUP TRADE MISSIONS</vt:lpstr>
      <vt:lpstr> GROUP TRADE MISSIONS CONTI…</vt:lpstr>
      <vt:lpstr> SUPPORTING DOCUMENTATION</vt:lpstr>
      <vt:lpstr> FINANCIAL ASSISTANCE</vt:lpstr>
      <vt:lpstr> FINANCIAL Benefits – Pavilions (Inter)</vt:lpstr>
      <vt:lpstr> FINANCIAL Benefits – Pavilions (Local)</vt:lpstr>
      <vt:lpstr> FINANCIAL Benefits – Group Missions( Inter)</vt:lpstr>
      <vt:lpstr> SECTORS TARGETED</vt:lpstr>
      <vt:lpstr> HOW TO APPLY FOR EMIA FUNDING </vt:lpstr>
      <vt:lpstr>  HOW TO SUBMIT A CLAIM</vt:lpstr>
      <vt:lpstr> CONDITIONS  </vt:lpstr>
      <vt:lpstr> NATIONAL PAVILLIONS STAND</vt:lpstr>
      <vt:lpstr>EMIA CONTACTS</vt:lpstr>
    </vt:vector>
  </TitlesOfParts>
  <Company>the dti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Thabo Lekganyane</dc:creator>
  <cp:lastModifiedBy>Singita Maswanganye</cp:lastModifiedBy>
  <cp:revision>44</cp:revision>
  <dcterms:created xsi:type="dcterms:W3CDTF">2020-03-19T11:24:24Z</dcterms:created>
  <dcterms:modified xsi:type="dcterms:W3CDTF">2021-08-19T06:05:59Z</dcterms:modified>
</cp:coreProperties>
</file>